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64" r:id="rId4"/>
    <p:sldId id="265" r:id="rId5"/>
    <p:sldId id="342" r:id="rId6"/>
    <p:sldId id="260" r:id="rId7"/>
    <p:sldId id="269" r:id="rId8"/>
    <p:sldId id="351" r:id="rId9"/>
    <p:sldId id="343" r:id="rId10"/>
    <p:sldId id="346" r:id="rId11"/>
    <p:sldId id="347" r:id="rId12"/>
    <p:sldId id="350" r:id="rId13"/>
    <p:sldId id="301" r:id="rId14"/>
    <p:sldId id="344" r:id="rId15"/>
    <p:sldId id="348" r:id="rId16"/>
    <p:sldId id="355" r:id="rId17"/>
    <p:sldId id="352" r:id="rId18"/>
    <p:sldId id="353" r:id="rId19"/>
    <p:sldId id="349" r:id="rId20"/>
    <p:sldId id="345" r:id="rId21"/>
    <p:sldId id="307" r:id="rId22"/>
    <p:sldId id="354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David" panose="020E0502060401010101" pitchFamily="34" charset="-79"/>
      <p:regular r:id="rId26"/>
      <p:bold r:id="rId27"/>
    </p:embeddedFont>
    <p:embeddedFont>
      <p:font typeface="Fira Sans Condensed" panose="020B0503050000020004" pitchFamily="34" charset="0"/>
      <p:regular r:id="rId28"/>
      <p:bold r:id="rId29"/>
      <p:italic r:id="rId30"/>
      <p:boldItalic r:id="rId31"/>
    </p:embeddedFont>
    <p:embeddedFont>
      <p:font typeface="Fira Sans Condensed ExtraBold" panose="020B0903050000020004" pitchFamily="34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char shmueli" initials="ss" lastIdx="1" clrIdx="0">
    <p:extLst>
      <p:ext uri="{19B8F6BF-5375-455C-9EA6-DF929625EA0E}">
        <p15:presenceInfo xmlns:p15="http://schemas.microsoft.com/office/powerpoint/2012/main" userId="b0fe5034333f01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0130A7-38E9-4E50-9E6A-FB754C52B44E}">
  <a:tblStyle styleId="{080130A7-38E9-4E50-9E6A-FB754C52B4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75" autoAdjust="0"/>
  </p:normalViewPr>
  <p:slideViewPr>
    <p:cSldViewPr snapToGrid="0">
      <p:cViewPr varScale="1">
        <p:scale>
          <a:sx n="75" d="100"/>
          <a:sy n="75" d="100"/>
        </p:scale>
        <p:origin x="1100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88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64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055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63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077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4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13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2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29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009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05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82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9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46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492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 rot="10800000">
            <a:off x="-1838342" y="-2631754"/>
            <a:ext cx="4837456" cy="5007170"/>
            <a:chOff x="1279825" y="238125"/>
            <a:chExt cx="5060100" cy="5237625"/>
          </a:xfrm>
        </p:grpSpPr>
        <p:sp>
          <p:nvSpPr>
            <p:cNvPr id="38" name="Google Shape;38;p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 rot="10800000">
            <a:off x="4691720" y="2665771"/>
            <a:ext cx="4837456" cy="5007169"/>
            <a:chOff x="1279825" y="238125"/>
            <a:chExt cx="5060100" cy="5237625"/>
          </a:xfrm>
        </p:grpSpPr>
        <p:sp>
          <p:nvSpPr>
            <p:cNvPr id="44" name="Google Shape;44;p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10800000">
            <a:off x="4917620" y="2571996"/>
            <a:ext cx="4837456" cy="5007169"/>
            <a:chOff x="1279825" y="238125"/>
            <a:chExt cx="5060100" cy="5237625"/>
          </a:xfrm>
        </p:grpSpPr>
        <p:sp>
          <p:nvSpPr>
            <p:cNvPr id="55" name="Google Shape;55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-3607280" y="1558721"/>
            <a:ext cx="4837456" cy="5007169"/>
            <a:chOff x="1279825" y="238125"/>
            <a:chExt cx="5060100" cy="5237625"/>
          </a:xfrm>
        </p:grpSpPr>
        <p:sp>
          <p:nvSpPr>
            <p:cNvPr id="61" name="Google Shape;61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6"/>
          <p:cNvGrpSpPr/>
          <p:nvPr/>
        </p:nvGrpSpPr>
        <p:grpSpPr>
          <a:xfrm rot="10800000">
            <a:off x="4592245" y="-3998029"/>
            <a:ext cx="4837456" cy="5007169"/>
            <a:chOff x="1279825" y="238125"/>
            <a:chExt cx="5060100" cy="5237625"/>
          </a:xfrm>
        </p:grpSpPr>
        <p:sp>
          <p:nvSpPr>
            <p:cNvPr id="67" name="Google Shape;67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74" name="Google Shape;7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85" name="Google Shape;8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5"/>
          <p:cNvGrpSpPr/>
          <p:nvPr/>
        </p:nvGrpSpPr>
        <p:grpSpPr>
          <a:xfrm rot="10800000">
            <a:off x="4860898" y="-433179"/>
            <a:ext cx="6250236" cy="6469514"/>
            <a:chOff x="1279825" y="238125"/>
            <a:chExt cx="5060100" cy="5237625"/>
          </a:xfrm>
        </p:grpSpPr>
        <p:sp>
          <p:nvSpPr>
            <p:cNvPr id="273" name="Google Shape;273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 rot="10800000">
            <a:off x="-1005577" y="-3848429"/>
            <a:ext cx="6250236" cy="6469514"/>
            <a:chOff x="1279825" y="238125"/>
            <a:chExt cx="5060100" cy="5237625"/>
          </a:xfrm>
        </p:grpSpPr>
        <p:sp>
          <p:nvSpPr>
            <p:cNvPr id="279" name="Google Shape;279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6"/>
          <p:cNvGrpSpPr/>
          <p:nvPr/>
        </p:nvGrpSpPr>
        <p:grpSpPr>
          <a:xfrm rot="10800000">
            <a:off x="-4448327" y="-1507354"/>
            <a:ext cx="6250236" cy="6469514"/>
            <a:chOff x="1279825" y="238125"/>
            <a:chExt cx="5060100" cy="5237625"/>
          </a:xfrm>
        </p:grpSpPr>
        <p:sp>
          <p:nvSpPr>
            <p:cNvPr id="286" name="Google Shape;286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26"/>
          <p:cNvGrpSpPr/>
          <p:nvPr/>
        </p:nvGrpSpPr>
        <p:grpSpPr>
          <a:xfrm rot="10800000">
            <a:off x="4530373" y="-5087829"/>
            <a:ext cx="6250236" cy="6469514"/>
            <a:chOff x="1279825" y="238125"/>
            <a:chExt cx="5060100" cy="5237625"/>
          </a:xfrm>
        </p:grpSpPr>
        <p:sp>
          <p:nvSpPr>
            <p:cNvPr id="292" name="Google Shape;292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6"/>
          <p:cNvGrpSpPr/>
          <p:nvPr/>
        </p:nvGrpSpPr>
        <p:grpSpPr>
          <a:xfrm rot="10800000">
            <a:off x="3538873" y="2238396"/>
            <a:ext cx="6250236" cy="6469514"/>
            <a:chOff x="1279825" y="238125"/>
            <a:chExt cx="5060100" cy="5237625"/>
          </a:xfrm>
        </p:grpSpPr>
        <p:sp>
          <p:nvSpPr>
            <p:cNvPr id="298" name="Google Shape;298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 rot="10800000">
            <a:off x="-3429277" y="-3325129"/>
            <a:ext cx="6250236" cy="6469514"/>
            <a:chOff x="1279825" y="238125"/>
            <a:chExt cx="5060100" cy="5237625"/>
          </a:xfrm>
        </p:grpSpPr>
        <p:sp>
          <p:nvSpPr>
            <p:cNvPr id="305" name="Google Shape;305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7"/>
          <p:cNvGrpSpPr/>
          <p:nvPr/>
        </p:nvGrpSpPr>
        <p:grpSpPr>
          <a:xfrm rot="10800000">
            <a:off x="-3580477" y="2238396"/>
            <a:ext cx="6250236" cy="6469514"/>
            <a:chOff x="1279825" y="238125"/>
            <a:chExt cx="5060100" cy="5237625"/>
          </a:xfrm>
        </p:grpSpPr>
        <p:sp>
          <p:nvSpPr>
            <p:cNvPr id="311" name="Google Shape;311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27"/>
          <p:cNvGrpSpPr/>
          <p:nvPr/>
        </p:nvGrpSpPr>
        <p:grpSpPr>
          <a:xfrm rot="10800000">
            <a:off x="261348" y="2844321"/>
            <a:ext cx="6250236" cy="6469514"/>
            <a:chOff x="1279825" y="238125"/>
            <a:chExt cx="5060100" cy="5237625"/>
          </a:xfrm>
        </p:grpSpPr>
        <p:sp>
          <p:nvSpPr>
            <p:cNvPr id="317" name="Google Shape;317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2"/>
          </p:nvPr>
        </p:nvSpPr>
        <p:spPr>
          <a:xfrm>
            <a:off x="10285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10285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3"/>
          </p:nvPr>
        </p:nvSpPr>
        <p:spPr>
          <a:xfrm>
            <a:off x="3424350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5"/>
          </p:nvPr>
        </p:nvSpPr>
        <p:spPr>
          <a:xfrm>
            <a:off x="58200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6"/>
          </p:nvPr>
        </p:nvSpPr>
        <p:spPr>
          <a:xfrm>
            <a:off x="58200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7"/>
          </p:nvPr>
        </p:nvSpPr>
        <p:spPr>
          <a:xfrm>
            <a:off x="2226488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8"/>
          </p:nvPr>
        </p:nvSpPr>
        <p:spPr>
          <a:xfrm>
            <a:off x="2226488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9"/>
          </p:nvPr>
        </p:nvSpPr>
        <p:spPr>
          <a:xfrm>
            <a:off x="4622213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9" name="Google Shape;13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4"/>
          <p:cNvSpPr txBox="1">
            <a:spLocks noGrp="1"/>
          </p:cNvSpPr>
          <p:nvPr>
            <p:ph type="subTitle" idx="13"/>
          </p:nvPr>
        </p:nvSpPr>
        <p:spPr>
          <a:xfrm>
            <a:off x="4622213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8552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71" r:id="rId6"/>
    <p:sldLayoutId id="2147483672" r:id="rId7"/>
    <p:sldLayoutId id="2147483673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6o2WX4crxg?start=2&amp;feature=oembed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charshm/Final_Project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0"/>
          <p:cNvGrpSpPr/>
          <p:nvPr/>
        </p:nvGrpSpPr>
        <p:grpSpPr>
          <a:xfrm>
            <a:off x="3588292" y="29866"/>
            <a:ext cx="1938148" cy="2349389"/>
            <a:chOff x="1619125" y="238100"/>
            <a:chExt cx="4321400" cy="5238325"/>
          </a:xfrm>
        </p:grpSpPr>
        <p:sp>
          <p:nvSpPr>
            <p:cNvPr id="333" name="Google Shape;333;p30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558;p43">
            <a:extLst>
              <a:ext uri="{FF2B5EF4-FFF2-40B4-BE49-F238E27FC236}">
                <a16:creationId xmlns:a16="http://schemas.microsoft.com/office/drawing/2014/main" id="{9FE7AEAA-16AB-C845-1056-7B52297CDE58}"/>
              </a:ext>
            </a:extLst>
          </p:cNvPr>
          <p:cNvSpPr/>
          <p:nvPr/>
        </p:nvSpPr>
        <p:spPr>
          <a:xfrm>
            <a:off x="8879094" y="4402843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61;p43">
            <a:extLst>
              <a:ext uri="{FF2B5EF4-FFF2-40B4-BE49-F238E27FC236}">
                <a16:creationId xmlns:a16="http://schemas.microsoft.com/office/drawing/2014/main" id="{8BC848B4-A43B-95B6-06AD-07C8AD678C2D}"/>
              </a:ext>
            </a:extLst>
          </p:cNvPr>
          <p:cNvSpPr/>
          <p:nvPr/>
        </p:nvSpPr>
        <p:spPr>
          <a:xfrm>
            <a:off x="8879094" y="4807431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1;p43">
            <a:extLst>
              <a:ext uri="{FF2B5EF4-FFF2-40B4-BE49-F238E27FC236}">
                <a16:creationId xmlns:a16="http://schemas.microsoft.com/office/drawing/2014/main" id="{1F277949-A84B-A039-0D16-C45964EA26D9}"/>
              </a:ext>
            </a:extLst>
          </p:cNvPr>
          <p:cNvSpPr txBox="1">
            <a:spLocks/>
          </p:cNvSpPr>
          <p:nvPr/>
        </p:nvSpPr>
        <p:spPr>
          <a:xfrm>
            <a:off x="5306602" y="4675821"/>
            <a:ext cx="358690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אריאל חלפון - 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205651730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2" name="Google Shape;551;p43">
            <a:extLst>
              <a:ext uri="{FF2B5EF4-FFF2-40B4-BE49-F238E27FC236}">
                <a16:creationId xmlns:a16="http://schemas.microsoft.com/office/drawing/2014/main" id="{41C28FB8-B4A1-3104-A771-AE94DA5D4C01}"/>
              </a:ext>
            </a:extLst>
          </p:cNvPr>
          <p:cNvSpPr txBox="1">
            <a:spLocks/>
          </p:cNvSpPr>
          <p:nvPr/>
        </p:nvSpPr>
        <p:spPr>
          <a:xfrm>
            <a:off x="3783928" y="4238865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שחר שמואלי - 316495035</a:t>
            </a:r>
          </a:p>
        </p:txBody>
      </p:sp>
      <p:sp>
        <p:nvSpPr>
          <p:cNvPr id="43" name="Google Shape;330;p30">
            <a:extLst>
              <a:ext uri="{FF2B5EF4-FFF2-40B4-BE49-F238E27FC236}">
                <a16:creationId xmlns:a16="http://schemas.microsoft.com/office/drawing/2014/main" id="{81C93C39-085A-B0A7-41B5-C9B5147C9575}"/>
              </a:ext>
            </a:extLst>
          </p:cNvPr>
          <p:cNvSpPr txBox="1">
            <a:spLocks/>
          </p:cNvSpPr>
          <p:nvPr/>
        </p:nvSpPr>
        <p:spPr>
          <a:xfrm>
            <a:off x="-66956" y="2394282"/>
            <a:ext cx="9825167" cy="128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 Condensed ExtraBold"/>
              <a:buNone/>
              <a:defRPr sz="44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457200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שימוש ברשתות</a:t>
            </a:r>
            <a:r>
              <a:rPr lang="en-US" sz="2800" b="1" dirty="0">
                <a:latin typeface="David" panose="020E0502060401010101" pitchFamily="34" charset="-79"/>
                <a:cs typeface="David" panose="020E0502060401010101" pitchFamily="34" charset="-79"/>
              </a:rPr>
              <a:t>Transformers </a:t>
            </a:r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 לייצוג מידע </a:t>
            </a:r>
            <a:r>
              <a:rPr lang="en-US" sz="2800" b="1" dirty="0">
                <a:latin typeface="David" panose="020E0502060401010101" pitchFamily="34" charset="-79"/>
                <a:cs typeface="David" panose="020E0502060401010101" pitchFamily="34" charset="-79"/>
              </a:rPr>
              <a:t>fMRI</a:t>
            </a:r>
            <a:r>
              <a:rPr lang="he-IL" sz="2800" b="1" dirty="0">
                <a:latin typeface="David" panose="020E0502060401010101" pitchFamily="34" charset="-79"/>
                <a:cs typeface="David" panose="020E0502060401010101" pitchFamily="34" charset="-79"/>
              </a:rPr>
              <a:t> המגיע מגירויים טבעיים</a:t>
            </a:r>
            <a:endParaRPr lang="en-IL" sz="28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" name="Google Shape;331;p30">
            <a:extLst>
              <a:ext uri="{FF2B5EF4-FFF2-40B4-BE49-F238E27FC236}">
                <a16:creationId xmlns:a16="http://schemas.microsoft.com/office/drawing/2014/main" id="{BAE1D569-813F-D6BB-85A0-91FC4A18BEFE}"/>
              </a:ext>
            </a:extLst>
          </p:cNvPr>
          <p:cNvSpPr txBox="1">
            <a:spLocks/>
          </p:cNvSpPr>
          <p:nvPr/>
        </p:nvSpPr>
        <p:spPr>
          <a:xfrm>
            <a:off x="0" y="3183811"/>
            <a:ext cx="9144000" cy="84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44145" algn="ct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Transformers framework for naturalistic fMRI representations </a:t>
            </a:r>
            <a:endParaRPr lang="en-IL" sz="18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  <p:sp>
        <p:nvSpPr>
          <p:cNvPr id="44" name="Google Shape;551;p43">
            <a:extLst>
              <a:ext uri="{FF2B5EF4-FFF2-40B4-BE49-F238E27FC236}">
                <a16:creationId xmlns:a16="http://schemas.microsoft.com/office/drawing/2014/main" id="{9DC9297E-6DF2-66F1-1A63-7118FCC27470}"/>
              </a:ext>
            </a:extLst>
          </p:cNvPr>
          <p:cNvSpPr txBox="1">
            <a:spLocks/>
          </p:cNvSpPr>
          <p:nvPr/>
        </p:nvSpPr>
        <p:spPr>
          <a:xfrm>
            <a:off x="4005969" y="3862858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2000" b="1" dirty="0">
                <a:latin typeface="David" panose="020E0502060401010101" pitchFamily="34" charset="-79"/>
                <a:cs typeface="David" panose="020E0502060401010101" pitchFamily="34" charset="-79"/>
              </a:rPr>
              <a:t>מנחה: ארז סימוני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2F08B-8360-CABF-9FF7-C4BB9B13F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0" t="25353" r="33609" b="16831"/>
          <a:stretch/>
        </p:blipFill>
        <p:spPr>
          <a:xfrm>
            <a:off x="0" y="409168"/>
            <a:ext cx="3976929" cy="453466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24416F96-4450-4339-DFD0-287CFA8F56E5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51" name="Google Shape;551;p43"/>
          <p:cNvSpPr txBox="1">
            <a:spLocks noGrp="1"/>
          </p:cNvSpPr>
          <p:nvPr>
            <p:ph type="title" idx="4294967295"/>
          </p:nvPr>
        </p:nvSpPr>
        <p:spPr>
          <a:xfrm>
            <a:off x="4011433" y="2516165"/>
            <a:ext cx="4302521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 ללמוד קורלציה בין המידע לעצמו ולפתרון</a:t>
            </a:r>
            <a:endParaRPr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8305584" y="1728529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8299543" y="3151243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8299543" y="2676503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8299543" y="2202516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04;p34">
            <a:extLst>
              <a:ext uri="{FF2B5EF4-FFF2-40B4-BE49-F238E27FC236}">
                <a16:creationId xmlns:a16="http://schemas.microsoft.com/office/drawing/2014/main" id="{7AADBD0B-EA5D-A88F-1252-E7FF6BAD757B}"/>
              </a:ext>
            </a:extLst>
          </p:cNvPr>
          <p:cNvSpPr txBox="1">
            <a:spLocks/>
          </p:cNvSpPr>
          <p:nvPr/>
        </p:nvSpPr>
        <p:spPr>
          <a:xfrm>
            <a:off x="4178410" y="436450"/>
            <a:ext cx="4498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המודל המלא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551;p43">
            <a:extLst>
              <a:ext uri="{FF2B5EF4-FFF2-40B4-BE49-F238E27FC236}">
                <a16:creationId xmlns:a16="http://schemas.microsoft.com/office/drawing/2014/main" id="{847CF3CC-D0E1-07F9-D809-86BFEDA282A6}"/>
              </a:ext>
            </a:extLst>
          </p:cNvPr>
          <p:cNvSpPr txBox="1">
            <a:spLocks/>
          </p:cNvSpPr>
          <p:nvPr/>
        </p:nvSpPr>
        <p:spPr>
          <a:xfrm>
            <a:off x="4727051" y="3424221"/>
            <a:ext cx="358690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4" name="Google Shape;551;p43">
            <a:extLst>
              <a:ext uri="{FF2B5EF4-FFF2-40B4-BE49-F238E27FC236}">
                <a16:creationId xmlns:a16="http://schemas.microsoft.com/office/drawing/2014/main" id="{1DF4F108-9E0C-8D27-A05B-6358DFE10F5D}"/>
              </a:ext>
            </a:extLst>
          </p:cNvPr>
          <p:cNvSpPr txBox="1">
            <a:spLocks/>
          </p:cNvSpPr>
          <p:nvPr/>
        </p:nvSpPr>
        <p:spPr>
          <a:xfrm>
            <a:off x="5383033" y="1559389"/>
            <a:ext cx="2930921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שימוש מרכזי כמודל תרגום</a:t>
            </a:r>
          </a:p>
        </p:txBody>
      </p:sp>
      <p:sp>
        <p:nvSpPr>
          <p:cNvPr id="35" name="Google Shape;551;p43">
            <a:extLst>
              <a:ext uri="{FF2B5EF4-FFF2-40B4-BE49-F238E27FC236}">
                <a16:creationId xmlns:a16="http://schemas.microsoft.com/office/drawing/2014/main" id="{CCBAB129-6A71-C6A0-76C8-953FB650311C}"/>
              </a:ext>
            </a:extLst>
          </p:cNvPr>
          <p:cNvSpPr txBox="1">
            <a:spLocks/>
          </p:cNvSpPr>
          <p:nvPr/>
        </p:nvSpPr>
        <p:spPr>
          <a:xfrm>
            <a:off x="3506525" y="2026544"/>
            <a:ext cx="4807429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מודל </a:t>
            </a:r>
            <a:r>
              <a:rPr lang="he-IL" sz="1800">
                <a:latin typeface="David" panose="020E0502060401010101" pitchFamily="34" charset="-79"/>
                <a:cs typeface="David" panose="020E0502060401010101" pitchFamily="34" charset="-79"/>
              </a:rPr>
              <a:t>מבוסס מקודד, מפענח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6" name="Google Shape;551;p43">
            <a:extLst>
              <a:ext uri="{FF2B5EF4-FFF2-40B4-BE49-F238E27FC236}">
                <a16:creationId xmlns:a16="http://schemas.microsoft.com/office/drawing/2014/main" id="{1638E17C-FC1E-5B38-D7E1-6B20588CF4EE}"/>
              </a:ext>
            </a:extLst>
          </p:cNvPr>
          <p:cNvSpPr txBox="1">
            <a:spLocks/>
          </p:cNvSpPr>
          <p:nvPr/>
        </p:nvSpPr>
        <p:spPr>
          <a:xfrm>
            <a:off x="3204377" y="2987265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יכולת לעמוד בכמות מידע גדולה מאוד(ספרים שלמים)</a:t>
            </a:r>
          </a:p>
        </p:txBody>
      </p:sp>
    </p:spTree>
    <p:extLst>
      <p:ext uri="{BB962C8B-B14F-4D97-AF65-F5344CB8AC3E}">
        <p14:creationId xmlns:p14="http://schemas.microsoft.com/office/powerpoint/2010/main" val="30640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04;p34">
            <a:extLst>
              <a:ext uri="{FF2B5EF4-FFF2-40B4-BE49-F238E27FC236}">
                <a16:creationId xmlns:a16="http://schemas.microsoft.com/office/drawing/2014/main" id="{7AADBD0B-EA5D-A88F-1252-E7FF6BAD757B}"/>
              </a:ext>
            </a:extLst>
          </p:cNvPr>
          <p:cNvSpPr txBox="1">
            <a:spLocks/>
          </p:cNvSpPr>
          <p:nvPr/>
        </p:nvSpPr>
        <p:spPr>
          <a:xfrm>
            <a:off x="2910177" y="436450"/>
            <a:ext cx="57670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אלגוריתם "תשומת הלב"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38C05A-FC39-BB3A-9E3F-51891E2A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6" t="24092" r="29585" b="9202"/>
          <a:stretch/>
        </p:blipFill>
        <p:spPr bwMode="auto">
          <a:xfrm>
            <a:off x="5456215" y="1158263"/>
            <a:ext cx="3611585" cy="3094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16E3E4-1C29-CA3F-B38F-336B1435B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26" t="26589" r="39913" b="9410"/>
          <a:stretch/>
        </p:blipFill>
        <p:spPr>
          <a:xfrm>
            <a:off x="465007" y="1009150"/>
            <a:ext cx="2733037" cy="348146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B40D871D-A641-272C-A617-3FBE295D497C}"/>
              </a:ext>
            </a:extLst>
          </p:cNvPr>
          <p:cNvSpPr/>
          <p:nvPr/>
        </p:nvSpPr>
        <p:spPr>
          <a:xfrm>
            <a:off x="3641179" y="2463534"/>
            <a:ext cx="2488684" cy="572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2716C0-AC1C-034C-2962-DCA8C1001DDF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0479A-3019-D376-6A62-0AAD8B9D2552}"/>
                  </a:ext>
                </a:extLst>
              </p:cNvPr>
              <p:cNvSpPr txBox="1"/>
              <p:nvPr/>
            </p:nvSpPr>
            <p:spPr>
              <a:xfrm>
                <a:off x="1231459" y="4188397"/>
                <a:ext cx="6681082" cy="580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𝐴𝑡𝑡𝑒𝑛𝑡𝑖𝑜𝑛</m:t>
                      </m:r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𝑄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𝐾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𝑉</m:t>
                          </m:r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𝑠𝑜𝑓𝑡𝑚𝑎𝑥</m:t>
                      </m:r>
                      <m:d>
                        <m:d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IL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𝑉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A0479A-3019-D376-6A62-0AAD8B9D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459" y="4188397"/>
                <a:ext cx="6681082" cy="580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B1DA2E-FC44-7750-5991-3A656474E081}"/>
              </a:ext>
            </a:extLst>
          </p:cNvPr>
          <p:cNvSpPr txBox="1"/>
          <p:nvPr/>
        </p:nvSpPr>
        <p:spPr>
          <a:xfrm>
            <a:off x="6926571" y="3931562"/>
            <a:ext cx="403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/>
              <a:t>nxd</a:t>
            </a:r>
            <a:endParaRPr 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111E8-8934-EB58-3E86-0462F987102F}"/>
              </a:ext>
            </a:extLst>
          </p:cNvPr>
          <p:cNvSpPr txBox="1"/>
          <p:nvPr/>
        </p:nvSpPr>
        <p:spPr>
          <a:xfrm>
            <a:off x="7386302" y="3951051"/>
            <a:ext cx="403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/>
              <a:t>nxd</a:t>
            </a:r>
            <a:endParaRPr lang="en-US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65049-B652-84A4-DAAD-07B1E9717B73}"/>
              </a:ext>
            </a:extLst>
          </p:cNvPr>
          <p:cNvSpPr txBox="1"/>
          <p:nvPr/>
        </p:nvSpPr>
        <p:spPr>
          <a:xfrm>
            <a:off x="7827930" y="3951051"/>
            <a:ext cx="403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/>
              <a:t>nxd</a:t>
            </a:r>
            <a:endParaRPr 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B259B-BFC6-C685-1A5D-A65D0E7B6525}"/>
              </a:ext>
            </a:extLst>
          </p:cNvPr>
          <p:cNvSpPr txBox="1"/>
          <p:nvPr/>
        </p:nvSpPr>
        <p:spPr>
          <a:xfrm>
            <a:off x="7329831" y="1457069"/>
            <a:ext cx="403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/>
              <a:t>nxd</a:t>
            </a:r>
            <a:endParaRPr lang="en-US" sz="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B7212-B6B9-3FFF-9C08-D1216B627F25}"/>
                  </a:ext>
                </a:extLst>
              </p:cNvPr>
              <p:cNvSpPr txBox="1"/>
              <p:nvPr/>
            </p:nvSpPr>
            <p:spPr>
              <a:xfrm>
                <a:off x="6206689" y="3458445"/>
                <a:ext cx="403260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𝑸</m:t>
                      </m:r>
                      <m:sSubSup>
                        <m:sSubSupPr>
                          <m:ctrlPr>
                            <a:rPr lang="en-US" sz="1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𝑲</m:t>
                          </m:r>
                        </m:e>
                        <m:sub>
                          <m:r>
                            <a:rPr lang="en-US" sz="1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𝒏𝒙𝒏</m:t>
                          </m:r>
                        </m:sub>
                        <m:sup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B7212-B6B9-3FFF-9C08-D1216B627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89" y="3458445"/>
                <a:ext cx="403260" cy="280333"/>
              </a:xfrm>
              <a:prstGeom prst="rect">
                <a:avLst/>
              </a:prstGeom>
              <a:blipFill>
                <a:blip r:embed="rId6"/>
                <a:stretch>
                  <a:fillRect r="-37879" b="-4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D705C1D-CF0E-6325-C0BB-FE86B02C6385}"/>
              </a:ext>
            </a:extLst>
          </p:cNvPr>
          <p:cNvSpPr txBox="1"/>
          <p:nvPr/>
        </p:nvSpPr>
        <p:spPr>
          <a:xfrm>
            <a:off x="6509808" y="4267501"/>
            <a:ext cx="180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 – time samples</a:t>
            </a:r>
          </a:p>
          <a:p>
            <a:r>
              <a:rPr lang="en-US" sz="1200" b="1" dirty="0"/>
              <a:t>d – voxels</a:t>
            </a:r>
          </a:p>
        </p:txBody>
      </p:sp>
    </p:spTree>
    <p:extLst>
      <p:ext uri="{BB962C8B-B14F-4D97-AF65-F5344CB8AC3E}">
        <p14:creationId xmlns:p14="http://schemas.microsoft.com/office/powerpoint/2010/main" val="209430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04;p34">
            <a:extLst>
              <a:ext uri="{FF2B5EF4-FFF2-40B4-BE49-F238E27FC236}">
                <a16:creationId xmlns:a16="http://schemas.microsoft.com/office/drawing/2014/main" id="{7AADBD0B-EA5D-A88F-1252-E7FF6BAD757B}"/>
              </a:ext>
            </a:extLst>
          </p:cNvPr>
          <p:cNvSpPr txBox="1">
            <a:spLocks/>
          </p:cNvSpPr>
          <p:nvPr/>
        </p:nvSpPr>
        <p:spPr>
          <a:xfrm>
            <a:off x="2910177" y="436450"/>
            <a:ext cx="57670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דוגמא לחשיבות הראשים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B9252-B9F4-9C33-6030-917AC84FF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17" y="1172153"/>
            <a:ext cx="5922735" cy="376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84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7AC12BE8-804B-FC50-1427-2C7F2F29DD32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14F052-AD54-96FC-8FB8-9B2FFDC76F6F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grpSp>
        <p:nvGrpSpPr>
          <p:cNvPr id="1000" name="Google Shape;1000;p7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1001" name="Google Shape;1001;p7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2" name="Google Shape;1002;p7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3" name="Google Shape;1003;p7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1004" name="Google Shape;1004;p7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5" name="Google Shape;1005;p7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436450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יתרונות וחסרונות של המודל החדש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092;p81">
            <a:extLst>
              <a:ext uri="{FF2B5EF4-FFF2-40B4-BE49-F238E27FC236}">
                <a16:creationId xmlns:a16="http://schemas.microsoft.com/office/drawing/2014/main" id="{8BE15202-5EF3-70DF-6EBF-9BB1710F63A7}"/>
              </a:ext>
            </a:extLst>
          </p:cNvPr>
          <p:cNvSpPr txBox="1">
            <a:spLocks/>
          </p:cNvSpPr>
          <p:nvPr/>
        </p:nvSpPr>
        <p:spPr>
          <a:xfrm>
            <a:off x="4337879" y="1971244"/>
            <a:ext cx="4257922" cy="3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יכולת עבודה במקביל אשר מאפשרת למידה מהירה יותר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יכולת עיבוד של מידע לאורך זמן ארוך</a:t>
            </a:r>
          </a:p>
          <a:p>
            <a:pPr marL="0" indent="0" algn="r" rtl="1">
              <a:buNone/>
            </a:pP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Google Shape;1092;p81">
            <a:extLst>
              <a:ext uri="{FF2B5EF4-FFF2-40B4-BE49-F238E27FC236}">
                <a16:creationId xmlns:a16="http://schemas.microsoft.com/office/drawing/2014/main" id="{9B37F292-C92A-A7FF-0C98-FAC8DC4B6E86}"/>
              </a:ext>
            </a:extLst>
          </p:cNvPr>
          <p:cNvSpPr txBox="1">
            <a:spLocks/>
          </p:cNvSpPr>
          <p:nvPr/>
        </p:nvSpPr>
        <p:spPr>
          <a:xfrm>
            <a:off x="152401" y="2020957"/>
            <a:ext cx="4257922" cy="3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מספר רב מאוד של מטריצות "תשומת לב"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המודל מורכב מידי ובנוי לבעיות תרגום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 algn="r" rtl="1">
              <a:buNone/>
            </a:pP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Google Shape;1092;p81">
            <a:extLst>
              <a:ext uri="{FF2B5EF4-FFF2-40B4-BE49-F238E27FC236}">
                <a16:creationId xmlns:a16="http://schemas.microsoft.com/office/drawing/2014/main" id="{9AF3801D-49F4-345B-24C1-A6C255108B5E}"/>
              </a:ext>
            </a:extLst>
          </p:cNvPr>
          <p:cNvSpPr txBox="1">
            <a:spLocks/>
          </p:cNvSpPr>
          <p:nvPr/>
        </p:nvSpPr>
        <p:spPr>
          <a:xfrm>
            <a:off x="3484033" y="3987580"/>
            <a:ext cx="5193200" cy="93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 rtl="1">
              <a:buNone/>
            </a:pPr>
            <a:r>
              <a:rPr lang="he-IL" sz="1800" b="1" dirty="0">
                <a:latin typeface="David" panose="020E0502060401010101" pitchFamily="34" charset="-79"/>
                <a:cs typeface="David" panose="020E0502060401010101" pitchFamily="34" charset="-79"/>
              </a:rPr>
              <a:t>מסקנה:</a:t>
            </a:r>
          </a:p>
          <a:p>
            <a:pPr marL="0" indent="0" algn="r" rtl="1">
              <a:buNone/>
            </a:pP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עלינו לפתח מודל חלקי המבוסס על בלוק ה"תשומת לב" אך נותש את רעיון המקודד, מפענח.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FC6252-39DC-1EB7-B058-BF2A26C85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3" t="40127" r="50199" b="30423"/>
          <a:stretch/>
        </p:blipFill>
        <p:spPr>
          <a:xfrm>
            <a:off x="2189636" y="3147689"/>
            <a:ext cx="1259347" cy="1924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תוצאות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4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תוצאות המודל והסבר שלהם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770C72-FB63-CB7C-3A92-A2E299593884}"/>
              </a:ext>
            </a:extLst>
          </p:cNvPr>
          <p:cNvSpPr/>
          <p:nvPr/>
        </p:nvSpPr>
        <p:spPr>
          <a:xfrm>
            <a:off x="-1751798" y="1934679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9B005-7002-1D45-9955-95590F9149DF}"/>
              </a:ext>
            </a:extLst>
          </p:cNvPr>
          <p:cNvSpPr/>
          <p:nvPr/>
        </p:nvSpPr>
        <p:spPr>
          <a:xfrm>
            <a:off x="6120063" y="-1638658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52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0B3DAFA-9575-232E-8683-E8681E11312E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266363-4FAB-D89D-ABC7-095C0EE923F7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293322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שהתקבלו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7024C1-7B04-A757-8A0D-DA3F0FDFD4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11722" r="22603"/>
          <a:stretch/>
        </p:blipFill>
        <p:spPr bwMode="auto">
          <a:xfrm>
            <a:off x="4514716" y="2834646"/>
            <a:ext cx="2461161" cy="23180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3ECE1-39F4-91B7-29F3-C0C07C6C9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93"/>
          <a:stretch/>
        </p:blipFill>
        <p:spPr>
          <a:xfrm>
            <a:off x="0" y="1971924"/>
            <a:ext cx="3143117" cy="1971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78F89-E9DA-D377-C0A0-73BF936332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3"/>
          <a:stretch/>
        </p:blipFill>
        <p:spPr>
          <a:xfrm>
            <a:off x="0" y="0"/>
            <a:ext cx="3143117" cy="1971924"/>
          </a:xfrm>
          <a:prstGeom prst="rect">
            <a:avLst/>
          </a:prstGeom>
        </p:spPr>
      </p:pic>
      <p:sp>
        <p:nvSpPr>
          <p:cNvPr id="13" name="Google Shape;551;p43">
            <a:extLst>
              <a:ext uri="{FF2B5EF4-FFF2-40B4-BE49-F238E27FC236}">
                <a16:creationId xmlns:a16="http://schemas.microsoft.com/office/drawing/2014/main" id="{EDC6B053-C656-FD39-7CBA-0316DAD0735A}"/>
              </a:ext>
            </a:extLst>
          </p:cNvPr>
          <p:cNvSpPr txBox="1">
            <a:spLocks/>
          </p:cNvSpPr>
          <p:nvPr/>
        </p:nvSpPr>
        <p:spPr>
          <a:xfrm>
            <a:off x="4011433" y="1915834"/>
            <a:ext cx="4302521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קלסיפיקציה מוצלחת על סט המבחן</a:t>
            </a:r>
          </a:p>
        </p:txBody>
      </p:sp>
      <p:sp>
        <p:nvSpPr>
          <p:cNvPr id="14" name="Google Shape;557;p43">
            <a:extLst>
              <a:ext uri="{FF2B5EF4-FFF2-40B4-BE49-F238E27FC236}">
                <a16:creationId xmlns:a16="http://schemas.microsoft.com/office/drawing/2014/main" id="{FC0B6284-3C10-C310-0181-FEC8285ED16C}"/>
              </a:ext>
            </a:extLst>
          </p:cNvPr>
          <p:cNvSpPr/>
          <p:nvPr/>
        </p:nvSpPr>
        <p:spPr>
          <a:xfrm>
            <a:off x="8305584" y="112819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58;p43">
            <a:extLst>
              <a:ext uri="{FF2B5EF4-FFF2-40B4-BE49-F238E27FC236}">
                <a16:creationId xmlns:a16="http://schemas.microsoft.com/office/drawing/2014/main" id="{3C757F85-388D-DA5E-C885-31938AF24DAB}"/>
              </a:ext>
            </a:extLst>
          </p:cNvPr>
          <p:cNvSpPr/>
          <p:nvPr/>
        </p:nvSpPr>
        <p:spPr>
          <a:xfrm>
            <a:off x="8299543" y="2571750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59;p43">
            <a:extLst>
              <a:ext uri="{FF2B5EF4-FFF2-40B4-BE49-F238E27FC236}">
                <a16:creationId xmlns:a16="http://schemas.microsoft.com/office/drawing/2014/main" id="{C0CA690F-EED8-5554-2A5E-75353AFEC5AF}"/>
              </a:ext>
            </a:extLst>
          </p:cNvPr>
          <p:cNvSpPr/>
          <p:nvPr/>
        </p:nvSpPr>
        <p:spPr>
          <a:xfrm>
            <a:off x="8299543" y="2076172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0;p43">
            <a:extLst>
              <a:ext uri="{FF2B5EF4-FFF2-40B4-BE49-F238E27FC236}">
                <a16:creationId xmlns:a16="http://schemas.microsoft.com/office/drawing/2014/main" id="{A014E971-D6A7-CFD9-A20A-5B698E8C3E2F}"/>
              </a:ext>
            </a:extLst>
          </p:cNvPr>
          <p:cNvSpPr/>
          <p:nvPr/>
        </p:nvSpPr>
        <p:spPr>
          <a:xfrm>
            <a:off x="8299543" y="1602185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51;p43">
            <a:extLst>
              <a:ext uri="{FF2B5EF4-FFF2-40B4-BE49-F238E27FC236}">
                <a16:creationId xmlns:a16="http://schemas.microsoft.com/office/drawing/2014/main" id="{05B9E9DA-9D5D-7B39-5B52-BB976C204343}"/>
              </a:ext>
            </a:extLst>
          </p:cNvPr>
          <p:cNvSpPr txBox="1">
            <a:spLocks/>
          </p:cNvSpPr>
          <p:nvPr/>
        </p:nvSpPr>
        <p:spPr>
          <a:xfrm>
            <a:off x="5383033" y="959058"/>
            <a:ext cx="2930921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התכנסות בריאה של המודל</a:t>
            </a:r>
          </a:p>
        </p:txBody>
      </p:sp>
      <p:sp>
        <p:nvSpPr>
          <p:cNvPr id="21" name="Google Shape;551;p43">
            <a:extLst>
              <a:ext uri="{FF2B5EF4-FFF2-40B4-BE49-F238E27FC236}">
                <a16:creationId xmlns:a16="http://schemas.microsoft.com/office/drawing/2014/main" id="{C048E668-4232-738D-90B5-EF2C7C06671B}"/>
              </a:ext>
            </a:extLst>
          </p:cNvPr>
          <p:cNvSpPr txBox="1">
            <a:spLocks/>
          </p:cNvSpPr>
          <p:nvPr/>
        </p:nvSpPr>
        <p:spPr>
          <a:xfrm>
            <a:off x="2778981" y="1426213"/>
            <a:ext cx="553497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התאמה בין סט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הולידציה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לסט האימון מצביע שאין 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overfitting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9" name="Google Shape;551;p43">
            <a:extLst>
              <a:ext uri="{FF2B5EF4-FFF2-40B4-BE49-F238E27FC236}">
                <a16:creationId xmlns:a16="http://schemas.microsoft.com/office/drawing/2014/main" id="{3DD6FAB1-B7AC-6172-455D-402B54B82276}"/>
              </a:ext>
            </a:extLst>
          </p:cNvPr>
          <p:cNvSpPr txBox="1">
            <a:spLocks/>
          </p:cNvSpPr>
          <p:nvPr/>
        </p:nvSpPr>
        <p:spPr>
          <a:xfrm>
            <a:off x="3997022" y="2414468"/>
            <a:ext cx="4302521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דיוק המודל עומד על 91%</a:t>
            </a:r>
          </a:p>
        </p:txBody>
      </p:sp>
    </p:spTree>
    <p:extLst>
      <p:ext uri="{BB962C8B-B14F-4D97-AF65-F5344CB8AC3E}">
        <p14:creationId xmlns:p14="http://schemas.microsoft.com/office/powerpoint/2010/main" val="64568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0B3DAFA-9575-232E-8683-E8681E11312E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266363-4FAB-D89D-ABC7-095C0EE923F7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293322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שהתקבלו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32157A-8702-61C4-64BB-A0CF0B92B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63" y="2779205"/>
            <a:ext cx="3305159" cy="2246268"/>
          </a:xfrm>
          <a:prstGeom prst="rect">
            <a:avLst/>
          </a:prstGeom>
        </p:spPr>
      </p:pic>
      <p:sp>
        <p:nvSpPr>
          <p:cNvPr id="14" name="Google Shape;557;p43">
            <a:extLst>
              <a:ext uri="{FF2B5EF4-FFF2-40B4-BE49-F238E27FC236}">
                <a16:creationId xmlns:a16="http://schemas.microsoft.com/office/drawing/2014/main" id="{FC0B6284-3C10-C310-0181-FEC8285ED16C}"/>
              </a:ext>
            </a:extLst>
          </p:cNvPr>
          <p:cNvSpPr/>
          <p:nvPr/>
        </p:nvSpPr>
        <p:spPr>
          <a:xfrm>
            <a:off x="8305584" y="112819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0;p43">
            <a:extLst>
              <a:ext uri="{FF2B5EF4-FFF2-40B4-BE49-F238E27FC236}">
                <a16:creationId xmlns:a16="http://schemas.microsoft.com/office/drawing/2014/main" id="{A014E971-D6A7-CFD9-A20A-5B698E8C3E2F}"/>
              </a:ext>
            </a:extLst>
          </p:cNvPr>
          <p:cNvSpPr/>
          <p:nvPr/>
        </p:nvSpPr>
        <p:spPr>
          <a:xfrm>
            <a:off x="8299543" y="1602185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1;p43">
            <a:extLst>
              <a:ext uri="{FF2B5EF4-FFF2-40B4-BE49-F238E27FC236}">
                <a16:creationId xmlns:a16="http://schemas.microsoft.com/office/drawing/2014/main" id="{7EF8EF65-F8FF-C992-3AF3-24DBF91D44D1}"/>
              </a:ext>
            </a:extLst>
          </p:cNvPr>
          <p:cNvSpPr txBox="1">
            <a:spLocks/>
          </p:cNvSpPr>
          <p:nvPr/>
        </p:nvSpPr>
        <p:spPr>
          <a:xfrm>
            <a:off x="3189965" y="973553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שיפור בדיוק לעומת מודל 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GRU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7F7FB7-0C06-7438-826F-DE45FEE6B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0063" cy="5143500"/>
          </a:xfrm>
          <a:prstGeom prst="rect">
            <a:avLst/>
          </a:prstGeom>
        </p:spPr>
      </p:pic>
      <p:sp>
        <p:nvSpPr>
          <p:cNvPr id="23" name="Google Shape;551;p43">
            <a:extLst>
              <a:ext uri="{FF2B5EF4-FFF2-40B4-BE49-F238E27FC236}">
                <a16:creationId xmlns:a16="http://schemas.microsoft.com/office/drawing/2014/main" id="{A4E1B8F8-74CE-53BF-3105-3146E4618040}"/>
              </a:ext>
            </a:extLst>
          </p:cNvPr>
          <p:cNvSpPr txBox="1">
            <a:spLocks/>
          </p:cNvSpPr>
          <p:nvPr/>
        </p:nvSpPr>
        <p:spPr>
          <a:xfrm>
            <a:off x="3236182" y="1337831"/>
            <a:ext cx="510957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התכנסות מהרגע הראשון במודל הטרנספורמר לעומת מודל ה-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GRU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הישן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2F914B-9B17-665E-DE6F-153D47CE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9946"/>
              </p:ext>
            </p:extLst>
          </p:nvPr>
        </p:nvGraphicFramePr>
        <p:xfrm>
          <a:off x="2970063" y="3284570"/>
          <a:ext cx="2187532" cy="1435735"/>
        </p:xfrm>
        <a:graphic>
          <a:graphicData uri="http://schemas.openxmlformats.org/drawingml/2006/table">
            <a:tbl>
              <a:tblPr rtl="1" firstRow="1" firstCol="1" bandRow="1">
                <a:tableStyleId>{080130A7-38E9-4E50-9E6A-FB754C52B44E}</a:tableStyleId>
              </a:tblPr>
              <a:tblGrid>
                <a:gridCol w="939006">
                  <a:extLst>
                    <a:ext uri="{9D8B030D-6E8A-4147-A177-3AD203B41FA5}">
                      <a16:colId xmlns:a16="http://schemas.microsoft.com/office/drawing/2014/main" val="2667570639"/>
                    </a:ext>
                  </a:extLst>
                </a:gridCol>
                <a:gridCol w="1248526">
                  <a:extLst>
                    <a:ext uri="{9D8B030D-6E8A-4147-A177-3AD203B41FA5}">
                      <a16:colId xmlns:a16="http://schemas.microsoft.com/office/drawing/2014/main" val="1231875580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235542"/>
                  </a:ext>
                </a:extLst>
              </a:tr>
              <a:tr h="583565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91%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marR="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Transformer</a:t>
                      </a:r>
                      <a:endParaRPr lang="en-IL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4995822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69%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Gru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3953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D58505-59C0-22BB-8B02-5394259A767C}"/>
              </a:ext>
            </a:extLst>
          </p:cNvPr>
          <p:cNvSpPr txBox="1"/>
          <p:nvPr/>
        </p:nvSpPr>
        <p:spPr>
          <a:xfrm rot="16200000">
            <a:off x="-242814" y="2141198"/>
            <a:ext cx="701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accuracy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0AFAF-8D71-DB08-9B62-87E5D6588254}"/>
              </a:ext>
            </a:extLst>
          </p:cNvPr>
          <p:cNvSpPr txBox="1"/>
          <p:nvPr/>
        </p:nvSpPr>
        <p:spPr>
          <a:xfrm rot="16200000">
            <a:off x="-242814" y="236464"/>
            <a:ext cx="701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accuracy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E3F14-2440-BEB2-7F87-06C5D2833582}"/>
              </a:ext>
            </a:extLst>
          </p:cNvPr>
          <p:cNvSpPr txBox="1"/>
          <p:nvPr/>
        </p:nvSpPr>
        <p:spPr>
          <a:xfrm rot="16200000">
            <a:off x="-242814" y="1171081"/>
            <a:ext cx="701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accuracy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A6C96-DBA1-9A56-9473-CB9A2E2DB81C}"/>
              </a:ext>
            </a:extLst>
          </p:cNvPr>
          <p:cNvSpPr txBox="1"/>
          <p:nvPr/>
        </p:nvSpPr>
        <p:spPr>
          <a:xfrm rot="16200000">
            <a:off x="-242815" y="3071176"/>
            <a:ext cx="701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accuracy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201EC-2032-94CE-EE4D-BBE227AD0970}"/>
              </a:ext>
            </a:extLst>
          </p:cNvPr>
          <p:cNvSpPr txBox="1"/>
          <p:nvPr/>
        </p:nvSpPr>
        <p:spPr>
          <a:xfrm rot="16200000">
            <a:off x="-242815" y="4065515"/>
            <a:ext cx="701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accuracy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89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0B3DAFA-9575-232E-8683-E8681E11312E}"/>
              </a:ext>
            </a:extLst>
          </p:cNvPr>
          <p:cNvSpPr/>
          <p:nvPr/>
        </p:nvSpPr>
        <p:spPr>
          <a:xfrm>
            <a:off x="6492240" y="2615852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266363-4FAB-D89D-ABC7-095C0EE923F7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293322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שהתקבלו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551;p43">
            <a:extLst>
              <a:ext uri="{FF2B5EF4-FFF2-40B4-BE49-F238E27FC236}">
                <a16:creationId xmlns:a16="http://schemas.microsoft.com/office/drawing/2014/main" id="{EDC6B053-C656-FD39-7CBA-0316DAD0735A}"/>
              </a:ext>
            </a:extLst>
          </p:cNvPr>
          <p:cNvSpPr txBox="1">
            <a:spLocks/>
          </p:cNvSpPr>
          <p:nvPr/>
        </p:nvSpPr>
        <p:spPr>
          <a:xfrm>
            <a:off x="3031067" y="1478658"/>
            <a:ext cx="528288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יכולות פרדיקציה נמוכות במודל שאומן על המערכת הלימבית</a:t>
            </a:r>
          </a:p>
        </p:txBody>
      </p:sp>
      <p:sp>
        <p:nvSpPr>
          <p:cNvPr id="14" name="Google Shape;557;p43">
            <a:extLst>
              <a:ext uri="{FF2B5EF4-FFF2-40B4-BE49-F238E27FC236}">
                <a16:creationId xmlns:a16="http://schemas.microsoft.com/office/drawing/2014/main" id="{FC0B6284-3C10-C310-0181-FEC8285ED16C}"/>
              </a:ext>
            </a:extLst>
          </p:cNvPr>
          <p:cNvSpPr/>
          <p:nvPr/>
        </p:nvSpPr>
        <p:spPr>
          <a:xfrm>
            <a:off x="8305584" y="112819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0;p43">
            <a:extLst>
              <a:ext uri="{FF2B5EF4-FFF2-40B4-BE49-F238E27FC236}">
                <a16:creationId xmlns:a16="http://schemas.microsoft.com/office/drawing/2014/main" id="{A014E971-D6A7-CFD9-A20A-5B698E8C3E2F}"/>
              </a:ext>
            </a:extLst>
          </p:cNvPr>
          <p:cNvSpPr/>
          <p:nvPr/>
        </p:nvSpPr>
        <p:spPr>
          <a:xfrm>
            <a:off x="8299543" y="1669916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51;p43">
            <a:extLst>
              <a:ext uri="{FF2B5EF4-FFF2-40B4-BE49-F238E27FC236}">
                <a16:creationId xmlns:a16="http://schemas.microsoft.com/office/drawing/2014/main" id="{C048E668-4232-738D-90B5-EF2C7C06671B}"/>
              </a:ext>
            </a:extLst>
          </p:cNvPr>
          <p:cNvSpPr txBox="1">
            <a:spLocks/>
          </p:cNvSpPr>
          <p:nvPr/>
        </p:nvSpPr>
        <p:spPr>
          <a:xfrm>
            <a:off x="2778981" y="989037"/>
            <a:ext cx="553497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יכולת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פרידיקציה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גבוהה ברשות </a:t>
            </a:r>
            <a:r>
              <a:rPr lang="en-US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Cont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, DMN, </a:t>
            </a:r>
            <a:r>
              <a:rPr lang="en-US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SomMot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056897-D1E2-BEE4-7E36-BE28C4E71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9" y="2489379"/>
            <a:ext cx="3946525" cy="25984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DFAE4B-99BB-8660-2C3D-962A0F3F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70352"/>
              </p:ext>
            </p:extLst>
          </p:nvPr>
        </p:nvGraphicFramePr>
        <p:xfrm>
          <a:off x="4572000" y="2580028"/>
          <a:ext cx="1974787" cy="2507771"/>
        </p:xfrm>
        <a:graphic>
          <a:graphicData uri="http://schemas.openxmlformats.org/drawingml/2006/table">
            <a:tbl>
              <a:tblPr rtl="1" firstRow="1" firstCol="1" bandRow="1">
                <a:tableStyleId>{080130A7-38E9-4E50-9E6A-FB754C52B44E}</a:tableStyleId>
              </a:tblPr>
              <a:tblGrid>
                <a:gridCol w="1074536">
                  <a:extLst>
                    <a:ext uri="{9D8B030D-6E8A-4147-A177-3AD203B41FA5}">
                      <a16:colId xmlns:a16="http://schemas.microsoft.com/office/drawing/2014/main" val="2697289680"/>
                    </a:ext>
                  </a:extLst>
                </a:gridCol>
                <a:gridCol w="900251">
                  <a:extLst>
                    <a:ext uri="{9D8B030D-6E8A-4147-A177-3AD203B41FA5}">
                      <a16:colId xmlns:a16="http://schemas.microsoft.com/office/drawing/2014/main" val="3729382066"/>
                    </a:ext>
                  </a:extLst>
                </a:gridCol>
              </a:tblGrid>
              <a:tr h="159852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accuracy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model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2073124898"/>
                  </a:ext>
                </a:extLst>
              </a:tr>
              <a:tr h="333874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91%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Full net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3334426602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83%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Vis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3446603759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95%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Attn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3027368544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98%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Cont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755405590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98%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DMN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4200959942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98%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SomMot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2065161507"/>
                  </a:ext>
                </a:extLst>
              </a:tr>
              <a:tr h="327698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65%</a:t>
                      </a:r>
                      <a:endParaRPr lang="en-IL" sz="10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Limbic</a:t>
                      </a:r>
                      <a:endParaRPr lang="en-IL" sz="10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54491" marR="54491" marT="0" marB="0"/>
                </a:tc>
                <a:extLst>
                  <a:ext uri="{0D108BD9-81ED-4DB2-BD59-A6C34878D82A}">
                    <a16:rowId xmlns:a16="http://schemas.microsoft.com/office/drawing/2014/main" val="2132361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19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0B3DAFA-9575-232E-8683-E8681E11312E}"/>
              </a:ext>
            </a:extLst>
          </p:cNvPr>
          <p:cNvSpPr/>
          <p:nvPr/>
        </p:nvSpPr>
        <p:spPr>
          <a:xfrm>
            <a:off x="6492240" y="2615852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266363-4FAB-D89D-ABC7-095C0EE923F7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293322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שהתקבלו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557;p43">
            <a:extLst>
              <a:ext uri="{FF2B5EF4-FFF2-40B4-BE49-F238E27FC236}">
                <a16:creationId xmlns:a16="http://schemas.microsoft.com/office/drawing/2014/main" id="{FC0B6284-3C10-C310-0181-FEC8285ED16C}"/>
              </a:ext>
            </a:extLst>
          </p:cNvPr>
          <p:cNvSpPr/>
          <p:nvPr/>
        </p:nvSpPr>
        <p:spPr>
          <a:xfrm>
            <a:off x="8305584" y="112819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0;p43">
            <a:extLst>
              <a:ext uri="{FF2B5EF4-FFF2-40B4-BE49-F238E27FC236}">
                <a16:creationId xmlns:a16="http://schemas.microsoft.com/office/drawing/2014/main" id="{A014E971-D6A7-CFD9-A20A-5B698E8C3E2F}"/>
              </a:ext>
            </a:extLst>
          </p:cNvPr>
          <p:cNvSpPr/>
          <p:nvPr/>
        </p:nvSpPr>
        <p:spPr>
          <a:xfrm>
            <a:off x="8299543" y="1669916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51;p43">
            <a:extLst>
              <a:ext uri="{FF2B5EF4-FFF2-40B4-BE49-F238E27FC236}">
                <a16:creationId xmlns:a16="http://schemas.microsoft.com/office/drawing/2014/main" id="{05B9E9DA-9D5D-7B39-5B52-BB976C204343}"/>
              </a:ext>
            </a:extLst>
          </p:cNvPr>
          <p:cNvSpPr txBox="1">
            <a:spLocks/>
          </p:cNvSpPr>
          <p:nvPr/>
        </p:nvSpPr>
        <p:spPr>
          <a:xfrm>
            <a:off x="3204377" y="959058"/>
            <a:ext cx="510957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המודל לא מתכנס כאשר הוא מקבל מידע לא נכון</a:t>
            </a:r>
          </a:p>
        </p:txBody>
      </p:sp>
      <p:sp>
        <p:nvSpPr>
          <p:cNvPr id="21" name="Google Shape;551;p43">
            <a:extLst>
              <a:ext uri="{FF2B5EF4-FFF2-40B4-BE49-F238E27FC236}">
                <a16:creationId xmlns:a16="http://schemas.microsoft.com/office/drawing/2014/main" id="{C048E668-4232-738D-90B5-EF2C7C06671B}"/>
              </a:ext>
            </a:extLst>
          </p:cNvPr>
          <p:cNvSpPr txBox="1">
            <a:spLocks/>
          </p:cNvSpPr>
          <p:nvPr/>
        </p:nvSpPr>
        <p:spPr>
          <a:xfrm>
            <a:off x="2778981" y="1493944"/>
            <a:ext cx="553497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המודל </a:t>
            </a:r>
            <a:r>
              <a:rPr lang="he-IL" sz="1800">
                <a:latin typeface="David" panose="020E0502060401010101" pitchFamily="34" charset="-79"/>
                <a:cs typeface="David" panose="020E0502060401010101" pitchFamily="34" charset="-79"/>
              </a:rPr>
              <a:t>מגיב למידע מוזז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326027-890E-875B-2C12-AF208F715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31" y="2527649"/>
            <a:ext cx="3960349" cy="261585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AEE995-8476-0476-C01A-D2E3639F2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13922"/>
              </p:ext>
            </p:extLst>
          </p:nvPr>
        </p:nvGraphicFramePr>
        <p:xfrm>
          <a:off x="6964680" y="2888939"/>
          <a:ext cx="2179320" cy="2008505"/>
        </p:xfrm>
        <a:graphic>
          <a:graphicData uri="http://schemas.openxmlformats.org/drawingml/2006/table">
            <a:tbl>
              <a:tblPr rtl="1" firstRow="1" firstCol="1" bandRow="1">
                <a:tableStyleId>{080130A7-38E9-4E50-9E6A-FB754C52B44E}</a:tableStyleId>
              </a:tblPr>
              <a:tblGrid>
                <a:gridCol w="969433">
                  <a:extLst>
                    <a:ext uri="{9D8B030D-6E8A-4147-A177-3AD203B41FA5}">
                      <a16:colId xmlns:a16="http://schemas.microsoft.com/office/drawing/2014/main" val="857518848"/>
                    </a:ext>
                  </a:extLst>
                </a:gridCol>
                <a:gridCol w="1209887">
                  <a:extLst>
                    <a:ext uri="{9D8B030D-6E8A-4147-A177-3AD203B41FA5}">
                      <a16:colId xmlns:a16="http://schemas.microsoft.com/office/drawing/2014/main" val="9054443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accuracy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930611"/>
                  </a:ext>
                </a:extLst>
              </a:tr>
              <a:tr h="583565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91%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transformer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275356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6%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Transformer shifted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131553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6%</a:t>
                      </a:r>
                      <a:endParaRPr lang="en-IL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4414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Transformer shuffled</a:t>
                      </a:r>
                      <a:endParaRPr lang="en-IL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834896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D168DCA3-348C-9460-84FC-C90E8B8D22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6529" r="15997" b="2765"/>
          <a:stretch/>
        </p:blipFill>
        <p:spPr bwMode="auto">
          <a:xfrm>
            <a:off x="4233" y="2258132"/>
            <a:ext cx="2997200" cy="289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9A4F2-C735-FE89-A721-A2188885595C}"/>
              </a:ext>
            </a:extLst>
          </p:cNvPr>
          <p:cNvSpPr txBox="1"/>
          <p:nvPr/>
        </p:nvSpPr>
        <p:spPr>
          <a:xfrm>
            <a:off x="596557" y="1669916"/>
            <a:ext cx="196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Transformers shifted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167720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390BBFD-2DE5-B823-C9DA-159B3EE9D56A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32EA65-930A-8902-257B-9CE778547584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1955056" y="436450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תוצאות שהתקבלו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B8860-964F-EEFB-356E-C9F4F3A62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5" t="28135" r="35314" b="27575"/>
          <a:stretch/>
        </p:blipFill>
        <p:spPr>
          <a:xfrm>
            <a:off x="1" y="2296778"/>
            <a:ext cx="3836096" cy="2846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CD0DB-A1FD-2E64-7A0B-1B04B6ED4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"/>
          <a:stretch/>
        </p:blipFill>
        <p:spPr>
          <a:xfrm>
            <a:off x="0" y="0"/>
            <a:ext cx="2717800" cy="2296777"/>
          </a:xfrm>
          <a:prstGeom prst="rect">
            <a:avLst/>
          </a:prstGeom>
        </p:spPr>
      </p:pic>
      <p:sp>
        <p:nvSpPr>
          <p:cNvPr id="9" name="Google Shape;551;p43">
            <a:extLst>
              <a:ext uri="{FF2B5EF4-FFF2-40B4-BE49-F238E27FC236}">
                <a16:creationId xmlns:a16="http://schemas.microsoft.com/office/drawing/2014/main" id="{265E8318-AD60-3653-2A1D-EA91D668C6DA}"/>
              </a:ext>
            </a:extLst>
          </p:cNvPr>
          <p:cNvSpPr txBox="1">
            <a:spLocks/>
          </p:cNvSpPr>
          <p:nvPr/>
        </p:nvSpPr>
        <p:spPr>
          <a:xfrm>
            <a:off x="4218166" y="2635437"/>
            <a:ext cx="408795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אי יכולת לעבור על מספר עצום של מטריצות "תשומת לב"</a:t>
            </a:r>
          </a:p>
        </p:txBody>
      </p:sp>
      <p:sp>
        <p:nvSpPr>
          <p:cNvPr id="10" name="Google Shape;557;p43">
            <a:extLst>
              <a:ext uri="{FF2B5EF4-FFF2-40B4-BE49-F238E27FC236}">
                <a16:creationId xmlns:a16="http://schemas.microsoft.com/office/drawing/2014/main" id="{DE28B35F-111A-BFBF-D37A-2BF3C3284135}"/>
              </a:ext>
            </a:extLst>
          </p:cNvPr>
          <p:cNvSpPr/>
          <p:nvPr/>
        </p:nvSpPr>
        <p:spPr>
          <a:xfrm>
            <a:off x="8305584" y="1728529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59;p43">
            <a:extLst>
              <a:ext uri="{FF2B5EF4-FFF2-40B4-BE49-F238E27FC236}">
                <a16:creationId xmlns:a16="http://schemas.microsoft.com/office/drawing/2014/main" id="{66743A0E-636F-F2CD-BD40-93AD51C6A628}"/>
              </a:ext>
            </a:extLst>
          </p:cNvPr>
          <p:cNvSpPr/>
          <p:nvPr/>
        </p:nvSpPr>
        <p:spPr>
          <a:xfrm>
            <a:off x="8299543" y="2795775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60;p43">
            <a:extLst>
              <a:ext uri="{FF2B5EF4-FFF2-40B4-BE49-F238E27FC236}">
                <a16:creationId xmlns:a16="http://schemas.microsoft.com/office/drawing/2014/main" id="{3A06B6E2-3E8E-E01B-B050-AB556D426373}"/>
              </a:ext>
            </a:extLst>
          </p:cNvPr>
          <p:cNvSpPr/>
          <p:nvPr/>
        </p:nvSpPr>
        <p:spPr>
          <a:xfrm>
            <a:off x="8299543" y="2134929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51;p43">
            <a:extLst>
              <a:ext uri="{FF2B5EF4-FFF2-40B4-BE49-F238E27FC236}">
                <a16:creationId xmlns:a16="http://schemas.microsoft.com/office/drawing/2014/main" id="{29A39C4E-549C-47BC-E9FF-A1237333D702}"/>
              </a:ext>
            </a:extLst>
          </p:cNvPr>
          <p:cNvSpPr txBox="1">
            <a:spLocks/>
          </p:cNvSpPr>
          <p:nvPr/>
        </p:nvSpPr>
        <p:spPr>
          <a:xfrm>
            <a:off x="3605917" y="1559389"/>
            <a:ext cx="470803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הבדלים בין מודלים שהתאמנו על רשתות שונות במוח</a:t>
            </a:r>
          </a:p>
        </p:txBody>
      </p:sp>
      <p:sp>
        <p:nvSpPr>
          <p:cNvPr id="18" name="Google Shape;551;p43">
            <a:extLst>
              <a:ext uri="{FF2B5EF4-FFF2-40B4-BE49-F238E27FC236}">
                <a16:creationId xmlns:a16="http://schemas.microsoft.com/office/drawing/2014/main" id="{4AD912C8-C241-AC47-F987-8D4D61A94606}"/>
              </a:ext>
            </a:extLst>
          </p:cNvPr>
          <p:cNvSpPr txBox="1">
            <a:spLocks/>
          </p:cNvSpPr>
          <p:nvPr/>
        </p:nvSpPr>
        <p:spPr>
          <a:xfrm>
            <a:off x="3506525" y="1958957"/>
            <a:ext cx="4807429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התמקדות המודל במקומות בהם ציפינו על פי ידע קודם על אזורים אלו במוח</a:t>
            </a:r>
          </a:p>
        </p:txBody>
      </p:sp>
      <p:pic>
        <p:nvPicPr>
          <p:cNvPr id="3" name="Online Media 2" title="Original Wampa Scenes - The Empire Strikes Back (Despecialized)">
            <a:hlinkClick r:id="" action="ppaction://media"/>
            <a:extLst>
              <a:ext uri="{FF2B5EF4-FFF2-40B4-BE49-F238E27FC236}">
                <a16:creationId xmlns:a16="http://schemas.microsoft.com/office/drawing/2014/main" id="{C583F9C5-07CF-AE54-12A1-74B6E7012C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36986" y="3288894"/>
            <a:ext cx="3148114" cy="1778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606531-A1D5-2F23-A429-C22B0562711C}"/>
              </a:ext>
            </a:extLst>
          </p:cNvPr>
          <p:cNvSpPr txBox="1"/>
          <p:nvPr/>
        </p:nvSpPr>
        <p:spPr>
          <a:xfrm>
            <a:off x="1948046" y="4937301"/>
            <a:ext cx="555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sec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CD298-CE46-B609-7EEA-FA7ED0A52910}"/>
              </a:ext>
            </a:extLst>
          </p:cNvPr>
          <p:cNvSpPr txBox="1"/>
          <p:nvPr/>
        </p:nvSpPr>
        <p:spPr>
          <a:xfrm>
            <a:off x="1407026" y="2106402"/>
            <a:ext cx="555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sec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FE610-A2E1-55A2-4482-FEDF62FFAFA8}"/>
              </a:ext>
            </a:extLst>
          </p:cNvPr>
          <p:cNvSpPr txBox="1"/>
          <p:nvPr/>
        </p:nvSpPr>
        <p:spPr>
          <a:xfrm rot="16200000">
            <a:off x="-239505" y="3348737"/>
            <a:ext cx="555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sec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89868-7452-3594-7CFA-92D2417B6B4B}"/>
              </a:ext>
            </a:extLst>
          </p:cNvPr>
          <p:cNvSpPr txBox="1"/>
          <p:nvPr/>
        </p:nvSpPr>
        <p:spPr>
          <a:xfrm rot="16200000">
            <a:off x="-192201" y="799263"/>
            <a:ext cx="555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David" panose="020E0502060401010101" pitchFamily="34" charset="-79"/>
                <a:cs typeface="David" panose="020E0502060401010101" pitchFamily="34" charset="-79"/>
              </a:rPr>
              <a:t>sec</a:t>
            </a:r>
            <a:endParaRPr lang="en-IL" sz="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492548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 idx="2"/>
          </p:nvPr>
        </p:nvSpPr>
        <p:spPr>
          <a:xfrm>
            <a:off x="5943950" y="1858709"/>
            <a:ext cx="2401823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תיאוריה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1"/>
          </p:nvPr>
        </p:nvSpPr>
        <p:spPr>
          <a:xfrm>
            <a:off x="6050473" y="2285908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טכנולוגית הלמידה העמוקה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הליך הניסוי בו נמדדו אותות מן המוח של הנבדקים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6"/>
          </p:nvPr>
        </p:nvSpPr>
        <p:spPr>
          <a:xfrm>
            <a:off x="798227" y="228203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המודל שאנו בנינו בכדי לפתור את הבעיה וחקירתו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5" name="Google Shape;385;p32"/>
          <p:cNvSpPr txBox="1">
            <a:spLocks noGrp="1"/>
          </p:cNvSpPr>
          <p:nvPr>
            <p:ph type="subTitle" idx="8"/>
          </p:nvPr>
        </p:nvSpPr>
        <p:spPr>
          <a:xfrm>
            <a:off x="4732399" y="4137345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תוצאות המודל והסבר שלהם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7" name="Google Shape;387;p32"/>
          <p:cNvSpPr txBox="1">
            <a:spLocks noGrp="1"/>
          </p:cNvSpPr>
          <p:nvPr>
            <p:ph type="subTitle" idx="13"/>
          </p:nvPr>
        </p:nvSpPr>
        <p:spPr>
          <a:xfrm>
            <a:off x="2049966" y="4137345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המסקנות שלנו מהמודל והמלצות להמשך מחקר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88" name="Google Shape;388;p32"/>
          <p:cNvSpPr txBox="1">
            <a:spLocks noGrp="1"/>
          </p:cNvSpPr>
          <p:nvPr>
            <p:ph type="title" idx="14"/>
          </p:nvPr>
        </p:nvSpPr>
        <p:spPr>
          <a:xfrm>
            <a:off x="6244561" y="129494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89" name="Google Shape;389;p32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0" name="Google Shape;390;p32"/>
          <p:cNvSpPr txBox="1">
            <a:spLocks noGrp="1"/>
          </p:cNvSpPr>
          <p:nvPr>
            <p:ph type="title" idx="16"/>
          </p:nvPr>
        </p:nvSpPr>
        <p:spPr>
          <a:xfrm>
            <a:off x="96926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1" name="Google Shape;391;p32"/>
          <p:cNvSpPr txBox="1">
            <a:spLocks noGrp="1"/>
          </p:cNvSpPr>
          <p:nvPr>
            <p:ph type="title" idx="17"/>
          </p:nvPr>
        </p:nvSpPr>
        <p:spPr>
          <a:xfrm>
            <a:off x="4979761" y="3114371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2" name="Google Shape;392;p32"/>
          <p:cNvSpPr txBox="1">
            <a:spLocks noGrp="1"/>
          </p:cNvSpPr>
          <p:nvPr>
            <p:ph type="title" idx="18"/>
          </p:nvPr>
        </p:nvSpPr>
        <p:spPr>
          <a:xfrm>
            <a:off x="2297328" y="3114371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6" name="Google Shape;378;p32">
            <a:extLst>
              <a:ext uri="{FF2B5EF4-FFF2-40B4-BE49-F238E27FC236}">
                <a16:creationId xmlns:a16="http://schemas.microsoft.com/office/drawing/2014/main" id="{6FE85B21-9945-04C0-97B2-735BA373159F}"/>
              </a:ext>
            </a:extLst>
          </p:cNvPr>
          <p:cNvSpPr txBox="1">
            <a:spLocks/>
          </p:cNvSpPr>
          <p:nvPr/>
        </p:nvSpPr>
        <p:spPr>
          <a:xfrm>
            <a:off x="4676088" y="3711508"/>
            <a:ext cx="240182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תוצאות</a:t>
            </a:r>
          </a:p>
        </p:txBody>
      </p:sp>
      <p:sp>
        <p:nvSpPr>
          <p:cNvPr id="27" name="Google Shape;378;p32">
            <a:extLst>
              <a:ext uri="{FF2B5EF4-FFF2-40B4-BE49-F238E27FC236}">
                <a16:creationId xmlns:a16="http://schemas.microsoft.com/office/drawing/2014/main" id="{CE3D4E8D-2E7F-DBAB-41A8-4ECBFB2BB9EE}"/>
              </a:ext>
            </a:extLst>
          </p:cNvPr>
          <p:cNvSpPr txBox="1">
            <a:spLocks/>
          </p:cNvSpPr>
          <p:nvPr/>
        </p:nvSpPr>
        <p:spPr>
          <a:xfrm>
            <a:off x="1943442" y="3711508"/>
            <a:ext cx="240182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sp>
        <p:nvSpPr>
          <p:cNvPr id="28" name="Google Shape;378;p32">
            <a:extLst>
              <a:ext uri="{FF2B5EF4-FFF2-40B4-BE49-F238E27FC236}">
                <a16:creationId xmlns:a16="http://schemas.microsoft.com/office/drawing/2014/main" id="{D0BD6CD8-86D4-C8BC-2950-FA213F055F35}"/>
              </a:ext>
            </a:extLst>
          </p:cNvPr>
          <p:cNvSpPr txBox="1">
            <a:spLocks/>
          </p:cNvSpPr>
          <p:nvPr/>
        </p:nvSpPr>
        <p:spPr>
          <a:xfrm>
            <a:off x="3306277" y="1856159"/>
            <a:ext cx="240182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ניסוי</a:t>
            </a:r>
          </a:p>
        </p:txBody>
      </p:sp>
      <p:sp>
        <p:nvSpPr>
          <p:cNvPr id="29" name="Google Shape;378;p32">
            <a:extLst>
              <a:ext uri="{FF2B5EF4-FFF2-40B4-BE49-F238E27FC236}">
                <a16:creationId xmlns:a16="http://schemas.microsoft.com/office/drawing/2014/main" id="{FD8CF85B-99FF-92B0-207F-3076C649335B}"/>
              </a:ext>
            </a:extLst>
          </p:cNvPr>
          <p:cNvSpPr txBox="1">
            <a:spLocks/>
          </p:cNvSpPr>
          <p:nvPr/>
        </p:nvSpPr>
        <p:spPr>
          <a:xfrm>
            <a:off x="668654" y="1762149"/>
            <a:ext cx="2401823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מודל</a:t>
            </a:r>
          </a:p>
        </p:txBody>
      </p:sp>
      <p:sp>
        <p:nvSpPr>
          <p:cNvPr id="32" name="Google Shape;404;p34">
            <a:extLst>
              <a:ext uri="{FF2B5EF4-FFF2-40B4-BE49-F238E27FC236}">
                <a16:creationId xmlns:a16="http://schemas.microsoft.com/office/drawing/2014/main" id="{D14193A8-82C8-29C9-9274-21D03C9DA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80048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תוכן עניינים</a:t>
            </a:r>
            <a:r>
              <a:rPr lang="he-IL" sz="3600" b="1" dirty="0">
                <a:solidFill>
                  <a:schemeClr val="tx1"/>
                </a:solidFill>
                <a:latin typeface="David" panose="020E0502060401010101" pitchFamily="34" charset="-79"/>
                <a:cs typeface="+mj-cs"/>
              </a:rPr>
              <a:t>.</a:t>
            </a:r>
            <a:endParaRPr sz="3600" dirty="0">
              <a:solidFill>
                <a:schemeClr val="tx1"/>
              </a:solidFill>
              <a:latin typeface="David" panose="020E0502060401010101" pitchFamily="34" charset="-79"/>
              <a:cs typeface="+mj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4040DB-0E93-0A63-D081-F91DFB4A1FB4}"/>
              </a:ext>
            </a:extLst>
          </p:cNvPr>
          <p:cNvSpPr/>
          <p:nvPr/>
        </p:nvSpPr>
        <p:spPr>
          <a:xfrm>
            <a:off x="5876999" y="2218624"/>
            <a:ext cx="5921884" cy="5210838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5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המסקנות שלנו מהמודל והמלצות להמשך מחקר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770C72-FB63-CB7C-3A92-A2E299593884}"/>
              </a:ext>
            </a:extLst>
          </p:cNvPr>
          <p:cNvSpPr/>
          <p:nvPr/>
        </p:nvSpPr>
        <p:spPr>
          <a:xfrm>
            <a:off x="-1751798" y="1934679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9B005-7002-1D45-9955-95590F9149DF}"/>
              </a:ext>
            </a:extLst>
          </p:cNvPr>
          <p:cNvSpPr/>
          <p:nvPr/>
        </p:nvSpPr>
        <p:spPr>
          <a:xfrm>
            <a:off x="6120063" y="-1638658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54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1"/>
          <p:cNvSpPr txBox="1">
            <a:spLocks noGrp="1"/>
          </p:cNvSpPr>
          <p:nvPr>
            <p:ph type="subTitle" idx="1"/>
          </p:nvPr>
        </p:nvSpPr>
        <p:spPr>
          <a:xfrm>
            <a:off x="4686780" y="1752281"/>
            <a:ext cx="4257922" cy="323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r" rtl="1">
              <a:buClr>
                <a:schemeClr val="lt1"/>
              </a:buClr>
              <a:buSzPts val="1600"/>
            </a:pPr>
            <a:r>
              <a:rPr lang="he-IL" sz="1600" b="1" dirty="0">
                <a:solidFill>
                  <a:schemeClr val="l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מסקנות:</a:t>
            </a:r>
          </a:p>
          <a:p>
            <a:pPr marL="127000" indent="0" algn="r" rtl="1">
              <a:buClr>
                <a:schemeClr val="lt1"/>
              </a:buClr>
              <a:buSzPts val="1600"/>
            </a:pPr>
            <a:endParaRPr lang="he-IL" sz="1600" b="1" dirty="0">
              <a:solidFill>
                <a:schemeClr val="l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12750" indent="-285750" algn="r" rtl="1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l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המודל מאפשר קלסיפיקציה בדיוק גבוהה ועל כן ניתן לראות שהוא מצליח לנתח את הפעילות המוחית.</a:t>
            </a:r>
          </a:p>
          <a:p>
            <a:pPr marL="412750" indent="-285750" algn="r" rtl="1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he-IL" sz="1600" b="1" dirty="0">
              <a:solidFill>
                <a:schemeClr val="l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12750" indent="-285750" algn="r" rtl="1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l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מטריצות "תשומת הלב" מראות הבדלים בין מודלים שאומנו על רשתות שונות במוח ועל כן ככל הנראה יכולות להצביע על הפעילות השונה של הרשתות השונות במוח.</a:t>
            </a:r>
          </a:p>
          <a:p>
            <a:pPr marL="412750" indent="-285750" algn="r" rtl="1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he-IL" sz="1600" b="1" dirty="0">
              <a:solidFill>
                <a:schemeClr val="l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12750" indent="-285750" algn="r" rtl="1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l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מהתוצאות ניתן לראות שקיימת אינדיקציה לפוטנציאל לשימוש במודל הטרנספורמר כמודל לחקירת פעילות המוח.</a:t>
            </a:r>
          </a:p>
          <a:p>
            <a:pPr marL="127000" indent="0" algn="r" rtl="1">
              <a:buClr>
                <a:schemeClr val="lt1"/>
              </a:buClr>
              <a:buSzPts val="1600"/>
            </a:pPr>
            <a:endParaRPr sz="1600" b="1" dirty="0">
              <a:solidFill>
                <a:schemeClr val="l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93" name="Google Shape;1093;p81"/>
          <p:cNvSpPr txBox="1">
            <a:spLocks noGrp="1"/>
          </p:cNvSpPr>
          <p:nvPr>
            <p:ph type="body" idx="2"/>
          </p:nvPr>
        </p:nvSpPr>
        <p:spPr>
          <a:xfrm>
            <a:off x="249036" y="1464973"/>
            <a:ext cx="4007457" cy="35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buClr>
                <a:schemeClr val="dk1"/>
              </a:buClr>
              <a:buSzPts val="1800"/>
              <a:buNone/>
            </a:pPr>
            <a:r>
              <a:rPr lang="he-IL" b="1" dirty="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  <a:sym typeface="Arial"/>
              </a:rPr>
              <a:t>המלצות להמשך מחקר:</a:t>
            </a:r>
            <a:br>
              <a:rPr lang="en-US" b="1" dirty="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  <a:sym typeface="Arial"/>
              </a:rPr>
            </a:br>
            <a:endParaRPr lang="he-IL" b="1" dirty="0">
              <a:solidFill>
                <a:schemeClr val="dk1"/>
              </a:solidFill>
              <a:latin typeface="David" panose="020E0502060401010101" pitchFamily="34" charset="-79"/>
              <a:cs typeface="David" panose="020E0502060401010101" pitchFamily="34" charset="-79"/>
              <a:sym typeface="Arial"/>
            </a:endParaRPr>
          </a:p>
          <a:p>
            <a:pPr marL="285750" indent="-285750" algn="r" rtl="1">
              <a:buClr>
                <a:schemeClr val="dk1"/>
              </a:buClr>
              <a:buSzPts val="1800"/>
            </a:pPr>
            <a:r>
              <a:rPr lang="he-IL" b="1" dirty="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  <a:sym typeface="Arial"/>
              </a:rPr>
              <a:t>שימוש במודל הטרנספורמר המלא להסקת מסקנות על תקשורת בין רשתות שונות במוח.</a:t>
            </a:r>
          </a:p>
          <a:p>
            <a:pPr marL="285750" indent="-285750" algn="r" rtl="1">
              <a:buClr>
                <a:schemeClr val="dk1"/>
              </a:buClr>
              <a:buSzPts val="1800"/>
            </a:pPr>
            <a:endParaRPr lang="he-IL" b="1" dirty="0">
              <a:solidFill>
                <a:schemeClr val="dk1"/>
              </a:solidFill>
              <a:latin typeface="David" panose="020E0502060401010101" pitchFamily="34" charset="-79"/>
              <a:cs typeface="David" panose="020E0502060401010101" pitchFamily="34" charset="-79"/>
              <a:sym typeface="Arial"/>
            </a:endParaRPr>
          </a:p>
          <a:p>
            <a:pPr marL="285750" indent="-285750" algn="r" rtl="1">
              <a:buClr>
                <a:schemeClr val="dk1"/>
              </a:buClr>
              <a:buSzPts val="1800"/>
            </a:pPr>
            <a:r>
              <a:rPr lang="he-IL" b="1" dirty="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  <a:sym typeface="Arial"/>
              </a:rPr>
              <a:t>שילוב הטרנספורמר עם שיטות </a:t>
            </a:r>
            <a:r>
              <a:rPr lang="en-US" b="1" dirty="0">
                <a:solidFill>
                  <a:schemeClr val="dk1"/>
                </a:solidFill>
                <a:latin typeface="David" panose="020E0502060401010101" pitchFamily="34" charset="-79"/>
                <a:cs typeface="David" panose="020E0502060401010101" pitchFamily="34" charset="-79"/>
                <a:sym typeface="Arial"/>
              </a:rPr>
              <a:t>auto-encoder</a:t>
            </a:r>
            <a:endParaRPr lang="he-IL" b="1" dirty="0">
              <a:solidFill>
                <a:schemeClr val="dk1"/>
              </a:solidFill>
              <a:latin typeface="David" panose="020E0502060401010101" pitchFamily="34" charset="-79"/>
              <a:cs typeface="David" panose="020E0502060401010101" pitchFamily="34" charset="-79"/>
              <a:sym typeface="Arial"/>
            </a:endParaRPr>
          </a:p>
        </p:txBody>
      </p:sp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50446676-23A5-44D7-A8A1-2948C1782A66}"/>
              </a:ext>
            </a:extLst>
          </p:cNvPr>
          <p:cNvSpPr txBox="1">
            <a:spLocks/>
          </p:cNvSpPr>
          <p:nvPr/>
        </p:nvSpPr>
        <p:spPr>
          <a:xfrm>
            <a:off x="1955056" y="436450"/>
            <a:ext cx="6722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2" grpId="0" build="p"/>
      <p:bldP spid="109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390BBFD-2DE5-B823-C9DA-159B3EE9D56A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32EA65-930A-8902-257B-9CE778547584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17" name="Google Shape;404;p34">
            <a:extLst>
              <a:ext uri="{FF2B5EF4-FFF2-40B4-BE49-F238E27FC236}">
                <a16:creationId xmlns:a16="http://schemas.microsoft.com/office/drawing/2014/main" id="{37D6F961-D402-CA8D-20A8-B82618887109}"/>
              </a:ext>
            </a:extLst>
          </p:cNvPr>
          <p:cNvSpPr txBox="1">
            <a:spLocks/>
          </p:cNvSpPr>
          <p:nvPr/>
        </p:nvSpPr>
        <p:spPr>
          <a:xfrm>
            <a:off x="0" y="973164"/>
            <a:ext cx="9144000" cy="97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 rtl="1"/>
            <a:r>
              <a:rPr lang="he-IL" sz="6000" b="1" dirty="0">
                <a:latin typeface="David" panose="020E0502060401010101" pitchFamily="34" charset="-79"/>
                <a:cs typeface="David" panose="020E0502060401010101" pitchFamily="34" charset="-79"/>
              </a:rPr>
              <a:t>תודה רבה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92082-1704-8464-3AF2-F7CC5A4E6893}"/>
              </a:ext>
            </a:extLst>
          </p:cNvPr>
          <p:cNvSpPr txBox="1"/>
          <p:nvPr/>
        </p:nvSpPr>
        <p:spPr>
          <a:xfrm>
            <a:off x="-18256" y="4835723"/>
            <a:ext cx="7682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avid" panose="020E0502060401010101" pitchFamily="34" charset="-79"/>
                <a:ea typeface="Calibri" panose="020F0502020204030204" pitchFamily="34" charset="0"/>
                <a:hlinkClick r:id="rId3"/>
              </a:rPr>
              <a:t>Git - </a:t>
            </a:r>
            <a:r>
              <a:rPr lang="en-US" sz="1400" u="sng" dirty="0">
                <a:solidFill>
                  <a:srgbClr val="0563C1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  <a:hlinkClick r:id="rId3"/>
              </a:rPr>
              <a:t>https://github.com/Shacharshm/Final_Project.git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7401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תיאוריה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טכנולוגית הלמידה העמוקה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770C72-FB63-CB7C-3A92-A2E299593884}"/>
              </a:ext>
            </a:extLst>
          </p:cNvPr>
          <p:cNvSpPr/>
          <p:nvPr/>
        </p:nvSpPr>
        <p:spPr>
          <a:xfrm>
            <a:off x="-1751798" y="1934679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9B005-7002-1D45-9955-95590F9149DF}"/>
              </a:ext>
            </a:extLst>
          </p:cNvPr>
          <p:cNvSpPr/>
          <p:nvPr/>
        </p:nvSpPr>
        <p:spPr>
          <a:xfrm>
            <a:off x="6120063" y="-1638658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39"/>
          <p:cNvGrpSpPr/>
          <p:nvPr/>
        </p:nvGrpSpPr>
        <p:grpSpPr>
          <a:xfrm>
            <a:off x="12800" y="2299850"/>
            <a:ext cx="1785800" cy="2843650"/>
            <a:chOff x="998276" y="1542725"/>
            <a:chExt cx="1785800" cy="2843650"/>
          </a:xfrm>
        </p:grpSpPr>
        <p:sp>
          <p:nvSpPr>
            <p:cNvPr id="471" name="Google Shape;471;p39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04;p34">
            <a:extLst>
              <a:ext uri="{FF2B5EF4-FFF2-40B4-BE49-F238E27FC236}">
                <a16:creationId xmlns:a16="http://schemas.microsoft.com/office/drawing/2014/main" id="{82CDC660-F42B-0ABB-2779-8E51F43CC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80048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הקשר בין הלמידה העמוקה למדעי המוח</a:t>
            </a:r>
            <a:r>
              <a:rPr lang="he-IL" sz="3600" b="1" dirty="0">
                <a:solidFill>
                  <a:schemeClr val="tx1"/>
                </a:solidFill>
                <a:latin typeface="David" panose="020E0502060401010101" pitchFamily="34" charset="-79"/>
                <a:cs typeface="+mj-cs"/>
              </a:rPr>
              <a:t>.</a:t>
            </a:r>
            <a:endParaRPr sz="3600" dirty="0">
              <a:solidFill>
                <a:schemeClr val="tx1"/>
              </a:solidFill>
              <a:latin typeface="David" panose="020E0502060401010101" pitchFamily="34" charset="-79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80AB68-89DF-CDB8-ED40-10F63E7A5F1A}"/>
              </a:ext>
            </a:extLst>
          </p:cNvPr>
          <p:cNvGrpSpPr/>
          <p:nvPr/>
        </p:nvGrpSpPr>
        <p:grpSpPr>
          <a:xfrm>
            <a:off x="3218286" y="3866871"/>
            <a:ext cx="894600" cy="894600"/>
            <a:chOff x="7720118" y="3126733"/>
            <a:chExt cx="894600" cy="894600"/>
          </a:xfrm>
        </p:grpSpPr>
        <p:sp>
          <p:nvSpPr>
            <p:cNvPr id="16" name="Google Shape;506;p41">
              <a:extLst>
                <a:ext uri="{FF2B5EF4-FFF2-40B4-BE49-F238E27FC236}">
                  <a16:creationId xmlns:a16="http://schemas.microsoft.com/office/drawing/2014/main" id="{3F8457C1-6179-F21A-BA84-0912721AD629}"/>
                </a:ext>
              </a:extLst>
            </p:cNvPr>
            <p:cNvSpPr/>
            <p:nvPr/>
          </p:nvSpPr>
          <p:spPr>
            <a:xfrm>
              <a:off x="7720118" y="3126733"/>
              <a:ext cx="894600" cy="8946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8196;p109">
              <a:extLst>
                <a:ext uri="{FF2B5EF4-FFF2-40B4-BE49-F238E27FC236}">
                  <a16:creationId xmlns:a16="http://schemas.microsoft.com/office/drawing/2014/main" id="{4E968843-8DBB-1E73-5E50-502A9CF4921A}"/>
                </a:ext>
              </a:extLst>
            </p:cNvPr>
            <p:cNvGrpSpPr/>
            <p:nvPr/>
          </p:nvGrpSpPr>
          <p:grpSpPr>
            <a:xfrm>
              <a:off x="7980681" y="3398763"/>
              <a:ext cx="353757" cy="351463"/>
              <a:chOff x="-22845575" y="3504075"/>
              <a:chExt cx="296950" cy="295025"/>
            </a:xfrm>
          </p:grpSpPr>
          <p:sp>
            <p:nvSpPr>
              <p:cNvPr id="14" name="Google Shape;8197;p109">
                <a:extLst>
                  <a:ext uri="{FF2B5EF4-FFF2-40B4-BE49-F238E27FC236}">
                    <a16:creationId xmlns:a16="http://schemas.microsoft.com/office/drawing/2014/main" id="{652B0C25-28E5-D1C7-EB26-5A2808E62A82}"/>
                  </a:ext>
                </a:extLst>
              </p:cNvPr>
              <p:cNvSpPr/>
              <p:nvPr/>
            </p:nvSpPr>
            <p:spPr>
              <a:xfrm>
                <a:off x="-22688825" y="3504100"/>
                <a:ext cx="140200" cy="295000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1800" extrusionOk="0">
                    <a:moveTo>
                      <a:pt x="1465" y="2908"/>
                    </a:moveTo>
                    <a:cubicBezTo>
                      <a:pt x="1552" y="2908"/>
                      <a:pt x="1638" y="2931"/>
                      <a:pt x="1701" y="2979"/>
                    </a:cubicBezTo>
                    <a:cubicBezTo>
                      <a:pt x="1827" y="3105"/>
                      <a:pt x="1827" y="3357"/>
                      <a:pt x="1701" y="3451"/>
                    </a:cubicBezTo>
                    <a:cubicBezTo>
                      <a:pt x="1292" y="3861"/>
                      <a:pt x="1292" y="4522"/>
                      <a:pt x="1701" y="4932"/>
                    </a:cubicBezTo>
                    <a:cubicBezTo>
                      <a:pt x="1827" y="5026"/>
                      <a:pt x="1827" y="5279"/>
                      <a:pt x="1701" y="5373"/>
                    </a:cubicBezTo>
                    <a:cubicBezTo>
                      <a:pt x="1632" y="5477"/>
                      <a:pt x="1544" y="5524"/>
                      <a:pt x="1452" y="5524"/>
                    </a:cubicBezTo>
                    <a:cubicBezTo>
                      <a:pt x="1377" y="5524"/>
                      <a:pt x="1300" y="5493"/>
                      <a:pt x="1229" y="5436"/>
                    </a:cubicBezTo>
                    <a:cubicBezTo>
                      <a:pt x="567" y="4774"/>
                      <a:pt x="567" y="3672"/>
                      <a:pt x="1229" y="2979"/>
                    </a:cubicBezTo>
                    <a:cubicBezTo>
                      <a:pt x="1292" y="2931"/>
                      <a:pt x="1378" y="2908"/>
                      <a:pt x="1465" y="2908"/>
                    </a:cubicBezTo>
                    <a:close/>
                    <a:moveTo>
                      <a:pt x="2461" y="7313"/>
                    </a:moveTo>
                    <a:cubicBezTo>
                      <a:pt x="2532" y="7313"/>
                      <a:pt x="2605" y="7318"/>
                      <a:pt x="2678" y="7326"/>
                    </a:cubicBezTo>
                    <a:cubicBezTo>
                      <a:pt x="2867" y="7358"/>
                      <a:pt x="3025" y="7515"/>
                      <a:pt x="2993" y="7704"/>
                    </a:cubicBezTo>
                    <a:cubicBezTo>
                      <a:pt x="2962" y="7925"/>
                      <a:pt x="2804" y="8019"/>
                      <a:pt x="2615" y="8019"/>
                    </a:cubicBezTo>
                    <a:cubicBezTo>
                      <a:pt x="2579" y="8016"/>
                      <a:pt x="2543" y="8014"/>
                      <a:pt x="2507" y="8014"/>
                    </a:cubicBezTo>
                    <a:cubicBezTo>
                      <a:pt x="1947" y="8014"/>
                      <a:pt x="1418" y="8467"/>
                      <a:pt x="1418" y="9059"/>
                    </a:cubicBezTo>
                    <a:cubicBezTo>
                      <a:pt x="1418" y="9248"/>
                      <a:pt x="1260" y="9406"/>
                      <a:pt x="1071" y="9406"/>
                    </a:cubicBezTo>
                    <a:cubicBezTo>
                      <a:pt x="882" y="9406"/>
                      <a:pt x="725" y="9248"/>
                      <a:pt x="725" y="9059"/>
                    </a:cubicBezTo>
                    <a:cubicBezTo>
                      <a:pt x="725" y="8091"/>
                      <a:pt x="1490" y="7313"/>
                      <a:pt x="2461" y="7313"/>
                    </a:cubicBezTo>
                    <a:close/>
                    <a:moveTo>
                      <a:pt x="1060" y="0"/>
                    </a:moveTo>
                    <a:cubicBezTo>
                      <a:pt x="689" y="0"/>
                      <a:pt x="327" y="130"/>
                      <a:pt x="0" y="364"/>
                    </a:cubicBezTo>
                    <a:lnTo>
                      <a:pt x="0" y="5247"/>
                    </a:lnTo>
                    <a:cubicBezTo>
                      <a:pt x="0" y="5814"/>
                      <a:pt x="473" y="6255"/>
                      <a:pt x="1040" y="6255"/>
                    </a:cubicBezTo>
                    <a:cubicBezTo>
                      <a:pt x="1229" y="6255"/>
                      <a:pt x="1386" y="6413"/>
                      <a:pt x="1386" y="6602"/>
                    </a:cubicBezTo>
                    <a:cubicBezTo>
                      <a:pt x="1386" y="6822"/>
                      <a:pt x="1229" y="6948"/>
                      <a:pt x="1040" y="6948"/>
                    </a:cubicBezTo>
                    <a:cubicBezTo>
                      <a:pt x="630" y="6948"/>
                      <a:pt x="284" y="6854"/>
                      <a:pt x="0" y="6602"/>
                    </a:cubicBezTo>
                    <a:lnTo>
                      <a:pt x="0" y="11453"/>
                    </a:lnTo>
                    <a:cubicBezTo>
                      <a:pt x="284" y="11705"/>
                      <a:pt x="630" y="11800"/>
                      <a:pt x="1040" y="11800"/>
                    </a:cubicBezTo>
                    <a:cubicBezTo>
                      <a:pt x="1733" y="11800"/>
                      <a:pt x="2363" y="11359"/>
                      <a:pt x="2647" y="10760"/>
                    </a:cubicBezTo>
                    <a:cubicBezTo>
                      <a:pt x="3497" y="10634"/>
                      <a:pt x="4190" y="9910"/>
                      <a:pt x="4190" y="9028"/>
                    </a:cubicBezTo>
                    <a:cubicBezTo>
                      <a:pt x="4190" y="8902"/>
                      <a:pt x="4159" y="8776"/>
                      <a:pt x="4159" y="8618"/>
                    </a:cubicBezTo>
                    <a:cubicBezTo>
                      <a:pt x="4505" y="8555"/>
                      <a:pt x="4820" y="8397"/>
                      <a:pt x="5104" y="8145"/>
                    </a:cubicBezTo>
                    <a:cubicBezTo>
                      <a:pt x="5419" y="7830"/>
                      <a:pt x="5608" y="7389"/>
                      <a:pt x="5608" y="6917"/>
                    </a:cubicBezTo>
                    <a:cubicBezTo>
                      <a:pt x="5608" y="6539"/>
                      <a:pt x="5482" y="6192"/>
                      <a:pt x="5261" y="5909"/>
                    </a:cubicBezTo>
                    <a:cubicBezTo>
                      <a:pt x="5482" y="5594"/>
                      <a:pt x="5608" y="5247"/>
                      <a:pt x="5608" y="4869"/>
                    </a:cubicBezTo>
                    <a:cubicBezTo>
                      <a:pt x="5608" y="4396"/>
                      <a:pt x="5387" y="3987"/>
                      <a:pt x="5072" y="3672"/>
                    </a:cubicBezTo>
                    <a:cubicBezTo>
                      <a:pt x="4852" y="3420"/>
                      <a:pt x="4505" y="3262"/>
                      <a:pt x="4127" y="3199"/>
                    </a:cubicBezTo>
                    <a:cubicBezTo>
                      <a:pt x="4253" y="2632"/>
                      <a:pt x="4096" y="2002"/>
                      <a:pt x="3655" y="1561"/>
                    </a:cubicBezTo>
                    <a:cubicBezTo>
                      <a:pt x="3403" y="1309"/>
                      <a:pt x="3025" y="1120"/>
                      <a:pt x="2647" y="1088"/>
                    </a:cubicBezTo>
                    <a:cubicBezTo>
                      <a:pt x="2394" y="584"/>
                      <a:pt x="1985" y="143"/>
                      <a:pt x="1449" y="49"/>
                    </a:cubicBezTo>
                    <a:cubicBezTo>
                      <a:pt x="1319" y="16"/>
                      <a:pt x="1189" y="0"/>
                      <a:pt x="10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198;p109">
                <a:extLst>
                  <a:ext uri="{FF2B5EF4-FFF2-40B4-BE49-F238E27FC236}">
                    <a16:creationId xmlns:a16="http://schemas.microsoft.com/office/drawing/2014/main" id="{F402DF88-985E-B98A-9D3D-B3CCF38C51DD}"/>
                  </a:ext>
                </a:extLst>
              </p:cNvPr>
              <p:cNvSpPr/>
              <p:nvPr/>
            </p:nvSpPr>
            <p:spPr>
              <a:xfrm>
                <a:off x="-22845575" y="3504075"/>
                <a:ext cx="139425" cy="294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1770" extrusionOk="0">
                    <a:moveTo>
                      <a:pt x="4187" y="2948"/>
                    </a:moveTo>
                    <a:cubicBezTo>
                      <a:pt x="4277" y="2948"/>
                      <a:pt x="4364" y="2980"/>
                      <a:pt x="4411" y="3043"/>
                    </a:cubicBezTo>
                    <a:cubicBezTo>
                      <a:pt x="5104" y="3673"/>
                      <a:pt x="5104" y="4775"/>
                      <a:pt x="4411" y="5437"/>
                    </a:cubicBezTo>
                    <a:cubicBezTo>
                      <a:pt x="4364" y="5500"/>
                      <a:pt x="4277" y="5532"/>
                      <a:pt x="4187" y="5532"/>
                    </a:cubicBezTo>
                    <a:cubicBezTo>
                      <a:pt x="4096" y="5532"/>
                      <a:pt x="4002" y="5500"/>
                      <a:pt x="3939" y="5437"/>
                    </a:cubicBezTo>
                    <a:cubicBezTo>
                      <a:pt x="3844" y="5311"/>
                      <a:pt x="3844" y="5090"/>
                      <a:pt x="3939" y="4964"/>
                    </a:cubicBezTo>
                    <a:cubicBezTo>
                      <a:pt x="4348" y="4555"/>
                      <a:pt x="4348" y="3893"/>
                      <a:pt x="3939" y="3515"/>
                    </a:cubicBezTo>
                    <a:cubicBezTo>
                      <a:pt x="3844" y="3389"/>
                      <a:pt x="3844" y="3137"/>
                      <a:pt x="3939" y="3043"/>
                    </a:cubicBezTo>
                    <a:cubicBezTo>
                      <a:pt x="4002" y="2980"/>
                      <a:pt x="4096" y="2948"/>
                      <a:pt x="4187" y="2948"/>
                    </a:cubicBezTo>
                    <a:close/>
                    <a:moveTo>
                      <a:pt x="3148" y="7314"/>
                    </a:moveTo>
                    <a:cubicBezTo>
                      <a:pt x="4123" y="7314"/>
                      <a:pt x="4915" y="8092"/>
                      <a:pt x="4915" y="9060"/>
                    </a:cubicBezTo>
                    <a:cubicBezTo>
                      <a:pt x="4915" y="9249"/>
                      <a:pt x="4726" y="9407"/>
                      <a:pt x="4537" y="9407"/>
                    </a:cubicBezTo>
                    <a:cubicBezTo>
                      <a:pt x="4348" y="9407"/>
                      <a:pt x="4191" y="9249"/>
                      <a:pt x="4191" y="9060"/>
                    </a:cubicBezTo>
                    <a:cubicBezTo>
                      <a:pt x="4191" y="8468"/>
                      <a:pt x="3662" y="8015"/>
                      <a:pt x="3101" y="8015"/>
                    </a:cubicBezTo>
                    <a:cubicBezTo>
                      <a:pt x="3066" y="8015"/>
                      <a:pt x="3030" y="8017"/>
                      <a:pt x="2994" y="8020"/>
                    </a:cubicBezTo>
                    <a:cubicBezTo>
                      <a:pt x="2968" y="8029"/>
                      <a:pt x="2944" y="8033"/>
                      <a:pt x="2920" y="8033"/>
                    </a:cubicBezTo>
                    <a:cubicBezTo>
                      <a:pt x="2765" y="8033"/>
                      <a:pt x="2643" y="7869"/>
                      <a:pt x="2616" y="7705"/>
                    </a:cubicBezTo>
                    <a:cubicBezTo>
                      <a:pt x="2584" y="7516"/>
                      <a:pt x="2742" y="7359"/>
                      <a:pt x="2931" y="7327"/>
                    </a:cubicBezTo>
                    <a:cubicBezTo>
                      <a:pt x="3004" y="7319"/>
                      <a:pt x="3077" y="7314"/>
                      <a:pt x="3148" y="7314"/>
                    </a:cubicBezTo>
                    <a:close/>
                    <a:moveTo>
                      <a:pt x="4581" y="0"/>
                    </a:moveTo>
                    <a:cubicBezTo>
                      <a:pt x="4444" y="0"/>
                      <a:pt x="4303" y="16"/>
                      <a:pt x="4159" y="50"/>
                    </a:cubicBezTo>
                    <a:cubicBezTo>
                      <a:pt x="3592" y="144"/>
                      <a:pt x="3214" y="585"/>
                      <a:pt x="2962" y="1089"/>
                    </a:cubicBezTo>
                    <a:cubicBezTo>
                      <a:pt x="2584" y="1152"/>
                      <a:pt x="2206" y="1310"/>
                      <a:pt x="1954" y="1562"/>
                    </a:cubicBezTo>
                    <a:cubicBezTo>
                      <a:pt x="1513" y="2003"/>
                      <a:pt x="1355" y="2633"/>
                      <a:pt x="1481" y="3200"/>
                    </a:cubicBezTo>
                    <a:cubicBezTo>
                      <a:pt x="1135" y="3232"/>
                      <a:pt x="820" y="3389"/>
                      <a:pt x="536" y="3673"/>
                    </a:cubicBezTo>
                    <a:cubicBezTo>
                      <a:pt x="221" y="3988"/>
                      <a:pt x="1" y="4397"/>
                      <a:pt x="1" y="4870"/>
                    </a:cubicBezTo>
                    <a:cubicBezTo>
                      <a:pt x="1" y="5280"/>
                      <a:pt x="127" y="5626"/>
                      <a:pt x="379" y="5910"/>
                    </a:cubicBezTo>
                    <a:cubicBezTo>
                      <a:pt x="127" y="6225"/>
                      <a:pt x="1" y="6571"/>
                      <a:pt x="1" y="6918"/>
                    </a:cubicBezTo>
                    <a:cubicBezTo>
                      <a:pt x="1" y="7390"/>
                      <a:pt x="221" y="7831"/>
                      <a:pt x="536" y="8146"/>
                    </a:cubicBezTo>
                    <a:cubicBezTo>
                      <a:pt x="788" y="8430"/>
                      <a:pt x="1135" y="8588"/>
                      <a:pt x="1481" y="8619"/>
                    </a:cubicBezTo>
                    <a:cubicBezTo>
                      <a:pt x="1229" y="9690"/>
                      <a:pt x="1985" y="10604"/>
                      <a:pt x="2931" y="10698"/>
                    </a:cubicBezTo>
                    <a:cubicBezTo>
                      <a:pt x="3214" y="11328"/>
                      <a:pt x="3781" y="11769"/>
                      <a:pt x="4537" y="11769"/>
                    </a:cubicBezTo>
                    <a:cubicBezTo>
                      <a:pt x="4947" y="11769"/>
                      <a:pt x="5293" y="11612"/>
                      <a:pt x="5577" y="11423"/>
                    </a:cubicBezTo>
                    <a:lnTo>
                      <a:pt x="5577" y="6571"/>
                    </a:lnTo>
                    <a:cubicBezTo>
                      <a:pt x="5293" y="6823"/>
                      <a:pt x="4947" y="6918"/>
                      <a:pt x="4537" y="6918"/>
                    </a:cubicBezTo>
                    <a:cubicBezTo>
                      <a:pt x="4348" y="6918"/>
                      <a:pt x="4191" y="6760"/>
                      <a:pt x="4191" y="6571"/>
                    </a:cubicBezTo>
                    <a:cubicBezTo>
                      <a:pt x="4191" y="6382"/>
                      <a:pt x="4348" y="6225"/>
                      <a:pt x="4537" y="6225"/>
                    </a:cubicBezTo>
                    <a:cubicBezTo>
                      <a:pt x="5136" y="6225"/>
                      <a:pt x="5577" y="5752"/>
                      <a:pt x="5577" y="5185"/>
                    </a:cubicBezTo>
                    <a:lnTo>
                      <a:pt x="5577" y="302"/>
                    </a:lnTo>
                    <a:cubicBezTo>
                      <a:pt x="5300" y="117"/>
                      <a:pt x="4956" y="0"/>
                      <a:pt x="45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506;p41">
            <a:extLst>
              <a:ext uri="{FF2B5EF4-FFF2-40B4-BE49-F238E27FC236}">
                <a16:creationId xmlns:a16="http://schemas.microsoft.com/office/drawing/2014/main" id="{160ADC81-16E2-FD1A-F2F1-CCC6D88D28AF}"/>
              </a:ext>
            </a:extLst>
          </p:cNvPr>
          <p:cNvSpPr/>
          <p:nvPr/>
        </p:nvSpPr>
        <p:spPr>
          <a:xfrm>
            <a:off x="6187544" y="3866871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0454;p114">
            <a:extLst>
              <a:ext uri="{FF2B5EF4-FFF2-40B4-BE49-F238E27FC236}">
                <a16:creationId xmlns:a16="http://schemas.microsoft.com/office/drawing/2014/main" id="{1D300DF9-3EBB-DF0E-96A8-A2AE136AD112}"/>
              </a:ext>
            </a:extLst>
          </p:cNvPr>
          <p:cNvGrpSpPr/>
          <p:nvPr/>
        </p:nvGrpSpPr>
        <p:grpSpPr>
          <a:xfrm>
            <a:off x="692469" y="1778433"/>
            <a:ext cx="426462" cy="418363"/>
            <a:chOff x="-1183550" y="3586525"/>
            <a:chExt cx="296175" cy="290550"/>
          </a:xfrm>
        </p:grpSpPr>
        <p:sp>
          <p:nvSpPr>
            <p:cNvPr id="21" name="Google Shape;10455;p114">
              <a:extLst>
                <a:ext uri="{FF2B5EF4-FFF2-40B4-BE49-F238E27FC236}">
                  <a16:creationId xmlns:a16="http://schemas.microsoft.com/office/drawing/2014/main" id="{D01A120A-CB86-EA13-DA0F-3D4E936E8D25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56;p114">
              <a:extLst>
                <a:ext uri="{FF2B5EF4-FFF2-40B4-BE49-F238E27FC236}">
                  <a16:creationId xmlns:a16="http://schemas.microsoft.com/office/drawing/2014/main" id="{F04C9485-DC5D-FDDC-E9BC-53C8594B3CC0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57;p114">
              <a:extLst>
                <a:ext uri="{FF2B5EF4-FFF2-40B4-BE49-F238E27FC236}">
                  <a16:creationId xmlns:a16="http://schemas.microsoft.com/office/drawing/2014/main" id="{9E1C8D4A-6DAF-D6C8-6413-AA8F1334EEE3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58;p114">
              <a:extLst>
                <a:ext uri="{FF2B5EF4-FFF2-40B4-BE49-F238E27FC236}">
                  <a16:creationId xmlns:a16="http://schemas.microsoft.com/office/drawing/2014/main" id="{DDE392CC-B5B0-FAF6-83B9-7B30DF6EAA17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59;p114">
              <a:extLst>
                <a:ext uri="{FF2B5EF4-FFF2-40B4-BE49-F238E27FC236}">
                  <a16:creationId xmlns:a16="http://schemas.microsoft.com/office/drawing/2014/main" id="{2202C3D4-54BC-45D8-CFB8-590D7AF6F3E7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60;p114">
              <a:extLst>
                <a:ext uri="{FF2B5EF4-FFF2-40B4-BE49-F238E27FC236}">
                  <a16:creationId xmlns:a16="http://schemas.microsoft.com/office/drawing/2014/main" id="{C045F23D-EFE6-4CCB-DDC6-DCA8B204C835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61;p114">
              <a:extLst>
                <a:ext uri="{FF2B5EF4-FFF2-40B4-BE49-F238E27FC236}">
                  <a16:creationId xmlns:a16="http://schemas.microsoft.com/office/drawing/2014/main" id="{CC635A45-DF97-D154-6457-223ECC319ACC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62;p114">
              <a:extLst>
                <a:ext uri="{FF2B5EF4-FFF2-40B4-BE49-F238E27FC236}">
                  <a16:creationId xmlns:a16="http://schemas.microsoft.com/office/drawing/2014/main" id="{1F903272-B3BB-1ED4-C50E-14CDED0350AA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63;p114">
              <a:extLst>
                <a:ext uri="{FF2B5EF4-FFF2-40B4-BE49-F238E27FC236}">
                  <a16:creationId xmlns:a16="http://schemas.microsoft.com/office/drawing/2014/main" id="{CD9920B4-EDCC-C322-84E4-6B95B4B1DB49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711;p112">
            <a:extLst>
              <a:ext uri="{FF2B5EF4-FFF2-40B4-BE49-F238E27FC236}">
                <a16:creationId xmlns:a16="http://schemas.microsoft.com/office/drawing/2014/main" id="{19257219-22A0-CE86-3753-17A9D483997B}"/>
              </a:ext>
            </a:extLst>
          </p:cNvPr>
          <p:cNvGrpSpPr/>
          <p:nvPr/>
        </p:nvGrpSpPr>
        <p:grpSpPr>
          <a:xfrm>
            <a:off x="6456741" y="4138901"/>
            <a:ext cx="356205" cy="356205"/>
            <a:chOff x="-44512325" y="3176075"/>
            <a:chExt cx="300900" cy="300900"/>
          </a:xfrm>
        </p:grpSpPr>
        <p:sp>
          <p:nvSpPr>
            <p:cNvPr id="24" name="Google Shape;9712;p112">
              <a:extLst>
                <a:ext uri="{FF2B5EF4-FFF2-40B4-BE49-F238E27FC236}">
                  <a16:creationId xmlns:a16="http://schemas.microsoft.com/office/drawing/2014/main" id="{EA5E8EAA-2FE8-8A93-2FA0-695B6A7D997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13;p112">
              <a:extLst>
                <a:ext uri="{FF2B5EF4-FFF2-40B4-BE49-F238E27FC236}">
                  <a16:creationId xmlns:a16="http://schemas.microsoft.com/office/drawing/2014/main" id="{748B3BBA-B364-9256-EA66-3282B09A9FF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14;p112">
              <a:extLst>
                <a:ext uri="{FF2B5EF4-FFF2-40B4-BE49-F238E27FC236}">
                  <a16:creationId xmlns:a16="http://schemas.microsoft.com/office/drawing/2014/main" id="{AE23B00A-198A-1FC3-6F20-8453A09D867B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3F4942D6-6845-0E3E-34D7-2038C124FF02}"/>
              </a:ext>
            </a:extLst>
          </p:cNvPr>
          <p:cNvSpPr/>
          <p:nvPr/>
        </p:nvSpPr>
        <p:spPr>
          <a:xfrm>
            <a:off x="4215136" y="4083361"/>
            <a:ext cx="1837809" cy="461620"/>
          </a:xfrm>
          <a:prstGeom prst="leftRightArrow">
            <a:avLst>
              <a:gd name="adj1" fmla="val 35303"/>
              <a:gd name="adj2" fmla="val 73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Google Shape;557;p43">
            <a:extLst>
              <a:ext uri="{FF2B5EF4-FFF2-40B4-BE49-F238E27FC236}">
                <a16:creationId xmlns:a16="http://schemas.microsoft.com/office/drawing/2014/main" id="{3CD9BAD0-42DF-382F-D98C-FF08A8ACF539}"/>
              </a:ext>
            </a:extLst>
          </p:cNvPr>
          <p:cNvSpPr/>
          <p:nvPr/>
        </p:nvSpPr>
        <p:spPr>
          <a:xfrm>
            <a:off x="8305584" y="1728529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59;p43">
            <a:extLst>
              <a:ext uri="{FF2B5EF4-FFF2-40B4-BE49-F238E27FC236}">
                <a16:creationId xmlns:a16="http://schemas.microsoft.com/office/drawing/2014/main" id="{9C5B318D-5768-34A2-150C-8552C7FF7259}"/>
              </a:ext>
            </a:extLst>
          </p:cNvPr>
          <p:cNvSpPr/>
          <p:nvPr/>
        </p:nvSpPr>
        <p:spPr>
          <a:xfrm>
            <a:off x="8299543" y="3100778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60;p43">
            <a:extLst>
              <a:ext uri="{FF2B5EF4-FFF2-40B4-BE49-F238E27FC236}">
                <a16:creationId xmlns:a16="http://schemas.microsoft.com/office/drawing/2014/main" id="{55D0752B-6665-F373-BA23-DE3381BB6608}"/>
              </a:ext>
            </a:extLst>
          </p:cNvPr>
          <p:cNvSpPr/>
          <p:nvPr/>
        </p:nvSpPr>
        <p:spPr>
          <a:xfrm>
            <a:off x="8299543" y="2436598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51;p43">
            <a:extLst>
              <a:ext uri="{FF2B5EF4-FFF2-40B4-BE49-F238E27FC236}">
                <a16:creationId xmlns:a16="http://schemas.microsoft.com/office/drawing/2014/main" id="{26CC6946-0715-E97C-540B-68755AFFCA44}"/>
              </a:ext>
            </a:extLst>
          </p:cNvPr>
          <p:cNvSpPr txBox="1">
            <a:spLocks/>
          </p:cNvSpPr>
          <p:nvPr/>
        </p:nvSpPr>
        <p:spPr>
          <a:xfrm>
            <a:off x="1798600" y="2963369"/>
            <a:ext cx="651535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השוואה בין רשתות עמוקות מלאכותיות לבין המוח האנושי יכולות להביא לפריצת דרך משמעותית בחקר המוח</a:t>
            </a:r>
          </a:p>
        </p:txBody>
      </p:sp>
      <p:sp>
        <p:nvSpPr>
          <p:cNvPr id="42" name="Google Shape;551;p43">
            <a:extLst>
              <a:ext uri="{FF2B5EF4-FFF2-40B4-BE49-F238E27FC236}">
                <a16:creationId xmlns:a16="http://schemas.microsoft.com/office/drawing/2014/main" id="{30FE4F77-11BC-C5B0-E1FF-64F3B5ECC5FA}"/>
              </a:ext>
            </a:extLst>
          </p:cNvPr>
          <p:cNvSpPr txBox="1">
            <a:spLocks/>
          </p:cNvSpPr>
          <p:nvPr/>
        </p:nvSpPr>
        <p:spPr>
          <a:xfrm>
            <a:off x="1631291" y="1559389"/>
            <a:ext cx="668266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שנים של מחקר של הרשת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הויזואלית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של המוח לא הביאו לפריצת דרך בהבנת הראייה האנושית</a:t>
            </a:r>
          </a:p>
        </p:txBody>
      </p:sp>
      <p:sp>
        <p:nvSpPr>
          <p:cNvPr id="43" name="Google Shape;551;p43">
            <a:extLst>
              <a:ext uri="{FF2B5EF4-FFF2-40B4-BE49-F238E27FC236}">
                <a16:creationId xmlns:a16="http://schemas.microsoft.com/office/drawing/2014/main" id="{AD1EF964-D66F-9E57-58AA-788107151771}"/>
              </a:ext>
            </a:extLst>
          </p:cNvPr>
          <p:cNvSpPr txBox="1">
            <a:spLocks/>
          </p:cNvSpPr>
          <p:nvPr/>
        </p:nvSpPr>
        <p:spPr>
          <a:xfrm>
            <a:off x="1606309" y="2260626"/>
            <a:ext cx="670764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התפתחות אלגוריתמיקה של רשתות עמוקות מלאכותיות בהשראת מדעי המוח הביאה ליכולת של זיהוי פרצופים ברמה אנושית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ניסוי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הליך הניסוי בו נמדדו אותות מן המוח שך הנבדקים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770C72-FB63-CB7C-3A92-A2E299593884}"/>
              </a:ext>
            </a:extLst>
          </p:cNvPr>
          <p:cNvSpPr/>
          <p:nvPr/>
        </p:nvSpPr>
        <p:spPr>
          <a:xfrm>
            <a:off x="-1751798" y="1934679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9B005-7002-1D45-9955-95590F9149DF}"/>
              </a:ext>
            </a:extLst>
          </p:cNvPr>
          <p:cNvSpPr/>
          <p:nvPr/>
        </p:nvSpPr>
        <p:spPr>
          <a:xfrm>
            <a:off x="6120063" y="-1638658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614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4"/>
          <p:cNvGrpSpPr/>
          <p:nvPr/>
        </p:nvGrpSpPr>
        <p:grpSpPr>
          <a:xfrm>
            <a:off x="0" y="582166"/>
            <a:ext cx="3404380" cy="4492647"/>
            <a:chOff x="5023625" y="819375"/>
            <a:chExt cx="3404380" cy="4492647"/>
          </a:xfrm>
        </p:grpSpPr>
        <p:sp>
          <p:nvSpPr>
            <p:cNvPr id="406" name="Google Shape;406;p34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chemeClr val="dk2">
                <a:alpha val="147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34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408" name="Google Shape;408;p34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4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4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4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4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4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404;p34">
            <a:extLst>
              <a:ext uri="{FF2B5EF4-FFF2-40B4-BE49-F238E27FC236}">
                <a16:creationId xmlns:a16="http://schemas.microsoft.com/office/drawing/2014/main" id="{95116780-4727-13C6-2F21-E7856895DE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80048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שאלת מחקר</a:t>
            </a:r>
            <a:r>
              <a:rPr lang="he-IL" sz="3600" b="1" dirty="0">
                <a:solidFill>
                  <a:schemeClr val="tx1"/>
                </a:solidFill>
                <a:latin typeface="David" panose="020E0502060401010101" pitchFamily="34" charset="-79"/>
                <a:cs typeface="+mj-cs"/>
              </a:rPr>
              <a:t>.</a:t>
            </a:r>
            <a:endParaRPr sz="3600" dirty="0">
              <a:solidFill>
                <a:schemeClr val="tx1"/>
              </a:solidFill>
              <a:latin typeface="David" panose="020E0502060401010101" pitchFamily="34" charset="-79"/>
              <a:cs typeface="+mj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D64EB6-D0BE-2ECB-3F4C-B5C41D9E9FEE}"/>
              </a:ext>
            </a:extLst>
          </p:cNvPr>
          <p:cNvSpPr/>
          <p:nvPr/>
        </p:nvSpPr>
        <p:spPr>
          <a:xfrm>
            <a:off x="6548108" y="331509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Google Shape;551;p43">
            <a:extLst>
              <a:ext uri="{FF2B5EF4-FFF2-40B4-BE49-F238E27FC236}">
                <a16:creationId xmlns:a16="http://schemas.microsoft.com/office/drawing/2014/main" id="{1F9D64F4-E916-181A-6D25-A6E115A21651}"/>
              </a:ext>
            </a:extLst>
          </p:cNvPr>
          <p:cNvSpPr txBox="1">
            <a:spLocks/>
          </p:cNvSpPr>
          <p:nvPr/>
        </p:nvSpPr>
        <p:spPr>
          <a:xfrm>
            <a:off x="3623167" y="2634771"/>
            <a:ext cx="469078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שימוש במודל טרנספורמר ובמאפיין ה"תשומת לב"</a:t>
            </a:r>
          </a:p>
        </p:txBody>
      </p:sp>
      <p:sp>
        <p:nvSpPr>
          <p:cNvPr id="28" name="Google Shape;557;p43">
            <a:extLst>
              <a:ext uri="{FF2B5EF4-FFF2-40B4-BE49-F238E27FC236}">
                <a16:creationId xmlns:a16="http://schemas.microsoft.com/office/drawing/2014/main" id="{537A3D81-D4B7-5D53-807B-96E6D08E5848}"/>
              </a:ext>
            </a:extLst>
          </p:cNvPr>
          <p:cNvSpPr/>
          <p:nvPr/>
        </p:nvSpPr>
        <p:spPr>
          <a:xfrm>
            <a:off x="8305584" y="1728529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58;p43">
            <a:extLst>
              <a:ext uri="{FF2B5EF4-FFF2-40B4-BE49-F238E27FC236}">
                <a16:creationId xmlns:a16="http://schemas.microsoft.com/office/drawing/2014/main" id="{372EB789-E1C8-A644-210A-BFC00238C2F9}"/>
              </a:ext>
            </a:extLst>
          </p:cNvPr>
          <p:cNvSpPr/>
          <p:nvPr/>
        </p:nvSpPr>
        <p:spPr>
          <a:xfrm>
            <a:off x="8299543" y="3269849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9;p43">
            <a:extLst>
              <a:ext uri="{FF2B5EF4-FFF2-40B4-BE49-F238E27FC236}">
                <a16:creationId xmlns:a16="http://schemas.microsoft.com/office/drawing/2014/main" id="{CE1503E8-C07D-10BC-1E5F-0DA846CB42F2}"/>
              </a:ext>
            </a:extLst>
          </p:cNvPr>
          <p:cNvSpPr/>
          <p:nvPr/>
        </p:nvSpPr>
        <p:spPr>
          <a:xfrm>
            <a:off x="8299543" y="2795109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60;p43">
            <a:extLst>
              <a:ext uri="{FF2B5EF4-FFF2-40B4-BE49-F238E27FC236}">
                <a16:creationId xmlns:a16="http://schemas.microsoft.com/office/drawing/2014/main" id="{48073784-6CEA-F8AE-55A9-8DBE1BAB3E4E}"/>
              </a:ext>
            </a:extLst>
          </p:cNvPr>
          <p:cNvSpPr/>
          <p:nvPr/>
        </p:nvSpPr>
        <p:spPr>
          <a:xfrm>
            <a:off x="8299543" y="2202516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51;p43">
            <a:extLst>
              <a:ext uri="{FF2B5EF4-FFF2-40B4-BE49-F238E27FC236}">
                <a16:creationId xmlns:a16="http://schemas.microsoft.com/office/drawing/2014/main" id="{E9332838-C63F-79F6-B662-179D79BBA317}"/>
              </a:ext>
            </a:extLst>
          </p:cNvPr>
          <p:cNvSpPr txBox="1">
            <a:spLocks/>
          </p:cNvSpPr>
          <p:nvPr/>
        </p:nvSpPr>
        <p:spPr>
          <a:xfrm>
            <a:off x="4727051" y="3424221"/>
            <a:ext cx="358690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4" name="Google Shape;551;p43">
            <a:extLst>
              <a:ext uri="{FF2B5EF4-FFF2-40B4-BE49-F238E27FC236}">
                <a16:creationId xmlns:a16="http://schemas.microsoft.com/office/drawing/2014/main" id="{257A1A12-1588-559F-A830-F3F03C5F2E24}"/>
              </a:ext>
            </a:extLst>
          </p:cNvPr>
          <p:cNvSpPr txBox="1">
            <a:spLocks/>
          </p:cNvSpPr>
          <p:nvPr/>
        </p:nvSpPr>
        <p:spPr>
          <a:xfrm>
            <a:off x="4666061" y="1559389"/>
            <a:ext cx="364789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הבנת דרך פעילות המוח בעיבוד מידע זמני</a:t>
            </a:r>
          </a:p>
        </p:txBody>
      </p:sp>
      <p:sp>
        <p:nvSpPr>
          <p:cNvPr id="35" name="Google Shape;551;p43">
            <a:extLst>
              <a:ext uri="{FF2B5EF4-FFF2-40B4-BE49-F238E27FC236}">
                <a16:creationId xmlns:a16="http://schemas.microsoft.com/office/drawing/2014/main" id="{9829C89D-F14D-9739-D056-6E84FC78CFE5}"/>
              </a:ext>
            </a:extLst>
          </p:cNvPr>
          <p:cNvSpPr txBox="1">
            <a:spLocks/>
          </p:cNvSpPr>
          <p:nvPr/>
        </p:nvSpPr>
        <p:spPr>
          <a:xfrm>
            <a:off x="3546648" y="2026544"/>
            <a:ext cx="4767306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בניית מודל מבוסס למידה עמוקה לפעילות המוח בהתבסס על קלסיפיקציה של 15 סרטים </a:t>
            </a:r>
          </a:p>
        </p:txBody>
      </p:sp>
      <p:sp>
        <p:nvSpPr>
          <p:cNvPr id="36" name="Google Shape;551;p43">
            <a:extLst>
              <a:ext uri="{FF2B5EF4-FFF2-40B4-BE49-F238E27FC236}">
                <a16:creationId xmlns:a16="http://schemas.microsoft.com/office/drawing/2014/main" id="{B0BB6B8B-9748-19C6-F4D1-537760784434}"/>
              </a:ext>
            </a:extLst>
          </p:cNvPr>
          <p:cNvSpPr txBox="1">
            <a:spLocks/>
          </p:cNvSpPr>
          <p:nvPr/>
        </p:nvSpPr>
        <p:spPr>
          <a:xfrm>
            <a:off x="3204377" y="3105871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הסקת מסקנות לגבי פעילות המוח דרך המודל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43"/>
          <p:cNvGrpSpPr/>
          <p:nvPr/>
        </p:nvGrpSpPr>
        <p:grpSpPr>
          <a:xfrm>
            <a:off x="190538" y="755541"/>
            <a:ext cx="1838957" cy="1760624"/>
            <a:chOff x="1066625" y="238125"/>
            <a:chExt cx="5471100" cy="5238050"/>
          </a:xfrm>
        </p:grpSpPr>
        <p:sp>
          <p:nvSpPr>
            <p:cNvPr id="541" name="Google Shape;541;p43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43"/>
          <p:cNvSpPr/>
          <p:nvPr/>
        </p:nvSpPr>
        <p:spPr>
          <a:xfrm>
            <a:off x="8305584" y="1390596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8299543" y="1864583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04;p34">
            <a:extLst>
              <a:ext uri="{FF2B5EF4-FFF2-40B4-BE49-F238E27FC236}">
                <a16:creationId xmlns:a16="http://schemas.microsoft.com/office/drawing/2014/main" id="{7AADBD0B-EA5D-A88F-1252-E7FF6BAD757B}"/>
              </a:ext>
            </a:extLst>
          </p:cNvPr>
          <p:cNvSpPr txBox="1">
            <a:spLocks/>
          </p:cNvSpPr>
          <p:nvPr/>
        </p:nvSpPr>
        <p:spPr>
          <a:xfrm>
            <a:off x="4178410" y="436450"/>
            <a:ext cx="4498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הניסוי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551;p43">
            <a:extLst>
              <a:ext uri="{FF2B5EF4-FFF2-40B4-BE49-F238E27FC236}">
                <a16:creationId xmlns:a16="http://schemas.microsoft.com/office/drawing/2014/main" id="{1DF4F108-9E0C-8D27-A05B-6358DFE10F5D}"/>
              </a:ext>
            </a:extLst>
          </p:cNvPr>
          <p:cNvSpPr txBox="1">
            <a:spLocks/>
          </p:cNvSpPr>
          <p:nvPr/>
        </p:nvSpPr>
        <p:spPr>
          <a:xfrm>
            <a:off x="4961615" y="1221456"/>
            <a:ext cx="335234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הכנסת 176 נבדקים למכונת 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fMRI-7T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5" name="Google Shape;551;p43">
            <a:extLst>
              <a:ext uri="{FF2B5EF4-FFF2-40B4-BE49-F238E27FC236}">
                <a16:creationId xmlns:a16="http://schemas.microsoft.com/office/drawing/2014/main" id="{CCBAB129-6A71-C6A0-76C8-953FB650311C}"/>
              </a:ext>
            </a:extLst>
          </p:cNvPr>
          <p:cNvSpPr txBox="1">
            <a:spLocks/>
          </p:cNvSpPr>
          <p:nvPr/>
        </p:nvSpPr>
        <p:spPr>
          <a:xfrm>
            <a:off x="3506525" y="1688611"/>
            <a:ext cx="4807429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הצגת סרטים בסדר מסוים עם זמן מנוחה בין הסרטים</a:t>
            </a:r>
          </a:p>
        </p:txBody>
      </p:sp>
      <p:sp>
        <p:nvSpPr>
          <p:cNvPr id="37" name="Google Shape;506;p41">
            <a:extLst>
              <a:ext uri="{FF2B5EF4-FFF2-40B4-BE49-F238E27FC236}">
                <a16:creationId xmlns:a16="http://schemas.microsoft.com/office/drawing/2014/main" id="{66468824-7C26-99B9-C789-301CB6945AFD}"/>
              </a:ext>
            </a:extLst>
          </p:cNvPr>
          <p:cNvSpPr/>
          <p:nvPr/>
        </p:nvSpPr>
        <p:spPr>
          <a:xfrm>
            <a:off x="1921474" y="297854"/>
            <a:ext cx="522435" cy="522435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511;p41">
            <a:extLst>
              <a:ext uri="{FF2B5EF4-FFF2-40B4-BE49-F238E27FC236}">
                <a16:creationId xmlns:a16="http://schemas.microsoft.com/office/drawing/2014/main" id="{0B73CBA5-CB4E-D196-41EF-BFDB7EF1EF71}"/>
              </a:ext>
            </a:extLst>
          </p:cNvPr>
          <p:cNvGrpSpPr/>
          <p:nvPr/>
        </p:nvGrpSpPr>
        <p:grpSpPr>
          <a:xfrm>
            <a:off x="2071871" y="431066"/>
            <a:ext cx="221639" cy="221658"/>
            <a:chOff x="-26573400" y="3546250"/>
            <a:chExt cx="295375" cy="295400"/>
          </a:xfrm>
        </p:grpSpPr>
        <p:sp>
          <p:nvSpPr>
            <p:cNvPr id="39" name="Google Shape;512;p41">
              <a:extLst>
                <a:ext uri="{FF2B5EF4-FFF2-40B4-BE49-F238E27FC236}">
                  <a16:creationId xmlns:a16="http://schemas.microsoft.com/office/drawing/2014/main" id="{39B8D253-65B7-E6DE-2740-2F3370712F2F}"/>
                </a:ext>
              </a:extLst>
            </p:cNvPr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3;p41">
              <a:extLst>
                <a:ext uri="{FF2B5EF4-FFF2-40B4-BE49-F238E27FC236}">
                  <a16:creationId xmlns:a16="http://schemas.microsoft.com/office/drawing/2014/main" id="{794E99E1-F3B7-E222-69F6-A15566E1D077}"/>
                </a:ext>
              </a:extLst>
            </p:cNvPr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4;p41">
              <a:extLst>
                <a:ext uri="{FF2B5EF4-FFF2-40B4-BE49-F238E27FC236}">
                  <a16:creationId xmlns:a16="http://schemas.microsoft.com/office/drawing/2014/main" id="{2F4DE282-2B31-004C-1A42-13A5F65AA4AF}"/>
                </a:ext>
              </a:extLst>
            </p:cNvPr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5;p41">
              <a:extLst>
                <a:ext uri="{FF2B5EF4-FFF2-40B4-BE49-F238E27FC236}">
                  <a16:creationId xmlns:a16="http://schemas.microsoft.com/office/drawing/2014/main" id="{F8A79953-0E5D-EA6C-DC1F-B159EDC58F78}"/>
                </a:ext>
              </a:extLst>
            </p:cNvPr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6;p41">
              <a:extLst>
                <a:ext uri="{FF2B5EF4-FFF2-40B4-BE49-F238E27FC236}">
                  <a16:creationId xmlns:a16="http://schemas.microsoft.com/office/drawing/2014/main" id="{D48AA582-9E41-B8BC-E3A3-BFCF91977112}"/>
                </a:ext>
              </a:extLst>
            </p:cNvPr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44A9EBB3-0801-68C7-D055-E2AEE9EF1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01211"/>
              </p:ext>
            </p:extLst>
          </p:nvPr>
        </p:nvGraphicFramePr>
        <p:xfrm>
          <a:off x="46677" y="2559784"/>
          <a:ext cx="6045090" cy="2531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489639" imgH="2717846" progId="Excel.Sheet.12">
                  <p:embed/>
                </p:oleObj>
              </mc:Choice>
              <mc:Fallback>
                <p:oleObj name="Worksheet" r:id="rId3" imgW="6489639" imgH="2717846" progId="Excel.Sheet.12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BA8874F7-3681-D164-3B0B-6A753CEBF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7" y="2559784"/>
                        <a:ext cx="6045090" cy="253189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4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Oval 27">
            <a:extLst>
              <a:ext uri="{FF2B5EF4-FFF2-40B4-BE49-F238E27FC236}">
                <a16:creationId xmlns:a16="http://schemas.microsoft.com/office/drawing/2014/main" id="{8621402B-AE77-95CD-4449-A86B881CD61F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30B297F4-6690-DF3E-C257-0C8C944E0F5F}"/>
              </a:ext>
            </a:extLst>
          </p:cNvPr>
          <p:cNvSpPr/>
          <p:nvPr/>
        </p:nvSpPr>
        <p:spPr>
          <a:xfrm>
            <a:off x="-4253948" y="-1079957"/>
            <a:ext cx="7702931" cy="7391619"/>
          </a:xfrm>
          <a:prstGeom prst="ellipse">
            <a:avLst/>
          </a:prstGeom>
          <a:solidFill>
            <a:schemeClr val="dk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12C952-E591-FEAC-39BB-6D0EB50DFF07}"/>
              </a:ext>
            </a:extLst>
          </p:cNvPr>
          <p:cNvSpPr/>
          <p:nvPr/>
        </p:nvSpPr>
        <p:spPr>
          <a:xfrm>
            <a:off x="6466840" y="2571750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Google Shape;404;p34">
            <a:extLst>
              <a:ext uri="{FF2B5EF4-FFF2-40B4-BE49-F238E27FC236}">
                <a16:creationId xmlns:a16="http://schemas.microsoft.com/office/drawing/2014/main" id="{7AADBD0B-EA5D-A88F-1252-E7FF6BAD757B}"/>
              </a:ext>
            </a:extLst>
          </p:cNvPr>
          <p:cNvSpPr txBox="1">
            <a:spLocks/>
          </p:cNvSpPr>
          <p:nvPr/>
        </p:nvSpPr>
        <p:spPr>
          <a:xfrm>
            <a:off x="4178410" y="436450"/>
            <a:ext cx="44988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3600" b="1" dirty="0">
                <a:latin typeface="David" panose="020E0502060401010101" pitchFamily="34" charset="-79"/>
                <a:cs typeface="David" panose="020E0502060401010101" pitchFamily="34" charset="-79"/>
              </a:rPr>
              <a:t>הניסוי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940B2C1F-D80E-7D03-8265-CC9989D0197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125" r="37345"/>
          <a:stretch/>
        </p:blipFill>
        <p:spPr bwMode="auto">
          <a:xfrm>
            <a:off x="0" y="2933395"/>
            <a:ext cx="3657600" cy="225555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551;p43">
            <a:extLst>
              <a:ext uri="{FF2B5EF4-FFF2-40B4-BE49-F238E27FC236}">
                <a16:creationId xmlns:a16="http://schemas.microsoft.com/office/drawing/2014/main" id="{671AA8C8-98C3-522D-88A1-C5520A654844}"/>
              </a:ext>
            </a:extLst>
          </p:cNvPr>
          <p:cNvSpPr txBox="1">
            <a:spLocks/>
          </p:cNvSpPr>
          <p:nvPr/>
        </p:nvSpPr>
        <p:spPr>
          <a:xfrm>
            <a:off x="5112689" y="1085306"/>
            <a:ext cx="320126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he-IL" sz="1800">
                <a:latin typeface="David" panose="020E0502060401010101" pitchFamily="34" charset="-79"/>
                <a:cs typeface="David" panose="020E0502060401010101" pitchFamily="34" charset="-79"/>
              </a:rPr>
              <a:t>מדידת הפעילות המוחית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2" name="Google Shape;558;p43">
            <a:extLst>
              <a:ext uri="{FF2B5EF4-FFF2-40B4-BE49-F238E27FC236}">
                <a16:creationId xmlns:a16="http://schemas.microsoft.com/office/drawing/2014/main" id="{C18098D7-7D7C-DF0E-B513-DCBB21D3278A}"/>
              </a:ext>
            </a:extLst>
          </p:cNvPr>
          <p:cNvSpPr/>
          <p:nvPr/>
        </p:nvSpPr>
        <p:spPr>
          <a:xfrm>
            <a:off x="8299543" y="1720384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59;p43">
            <a:extLst>
              <a:ext uri="{FF2B5EF4-FFF2-40B4-BE49-F238E27FC236}">
                <a16:creationId xmlns:a16="http://schemas.microsoft.com/office/drawing/2014/main" id="{12476567-9256-1866-1EEF-4031D41467A3}"/>
              </a:ext>
            </a:extLst>
          </p:cNvPr>
          <p:cNvSpPr/>
          <p:nvPr/>
        </p:nvSpPr>
        <p:spPr>
          <a:xfrm>
            <a:off x="8299543" y="1245644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61;p43">
            <a:extLst>
              <a:ext uri="{FF2B5EF4-FFF2-40B4-BE49-F238E27FC236}">
                <a16:creationId xmlns:a16="http://schemas.microsoft.com/office/drawing/2014/main" id="{EDD8333C-B01A-4E4B-8C3A-A8D5AAE7B823}"/>
              </a:ext>
            </a:extLst>
          </p:cNvPr>
          <p:cNvSpPr/>
          <p:nvPr/>
        </p:nvSpPr>
        <p:spPr>
          <a:xfrm>
            <a:off x="8299543" y="212497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51;p43">
            <a:extLst>
              <a:ext uri="{FF2B5EF4-FFF2-40B4-BE49-F238E27FC236}">
                <a16:creationId xmlns:a16="http://schemas.microsoft.com/office/drawing/2014/main" id="{7537A9C7-63AB-1691-D48A-8F7946579A11}"/>
              </a:ext>
            </a:extLst>
          </p:cNvPr>
          <p:cNvSpPr txBox="1">
            <a:spLocks/>
          </p:cNvSpPr>
          <p:nvPr/>
        </p:nvSpPr>
        <p:spPr>
          <a:xfrm>
            <a:off x="4727051" y="1993362"/>
            <a:ext cx="3586904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הנגשת המידע דרך פרויקט 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HCP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7" name="Google Shape;551;p43">
            <a:extLst>
              <a:ext uri="{FF2B5EF4-FFF2-40B4-BE49-F238E27FC236}">
                <a16:creationId xmlns:a16="http://schemas.microsoft.com/office/drawing/2014/main" id="{76409BDE-6DE7-00BD-1346-D322F5A2BF87}"/>
              </a:ext>
            </a:extLst>
          </p:cNvPr>
          <p:cNvSpPr txBox="1">
            <a:spLocks/>
          </p:cNvSpPr>
          <p:nvPr/>
        </p:nvSpPr>
        <p:spPr>
          <a:xfrm>
            <a:off x="3204377" y="1556406"/>
            <a:ext cx="5109578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עיבוד ראשוני למידע מהצורה שמתקבלת ממכונת ה-</a:t>
            </a:r>
            <a:r>
              <a:rPr lang="en-US" sz="1800" dirty="0">
                <a:latin typeface="David" panose="020E0502060401010101" pitchFamily="34" charset="-79"/>
                <a:cs typeface="David" panose="020E0502060401010101" pitchFamily="34" charset="-79"/>
              </a:rPr>
              <a:t>fMRI</a:t>
            </a:r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62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מודל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המודל שאנו בנינו בכדי לפתור את הבעיה וחקירתו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770C72-FB63-CB7C-3A92-A2E299593884}"/>
              </a:ext>
            </a:extLst>
          </p:cNvPr>
          <p:cNvSpPr/>
          <p:nvPr/>
        </p:nvSpPr>
        <p:spPr>
          <a:xfrm>
            <a:off x="-1751798" y="1934679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9B005-7002-1D45-9955-95590F9149DF}"/>
              </a:ext>
            </a:extLst>
          </p:cNvPr>
          <p:cNvSpPr/>
          <p:nvPr/>
        </p:nvSpPr>
        <p:spPr>
          <a:xfrm>
            <a:off x="6120063" y="-1638658"/>
            <a:ext cx="4644190" cy="4456496"/>
          </a:xfrm>
          <a:prstGeom prst="ellipse">
            <a:avLst/>
          </a:prstGeom>
          <a:solidFill>
            <a:schemeClr val="accent2">
              <a:alpha val="14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L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126875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637</Words>
  <Application>Microsoft Office PowerPoint</Application>
  <PresentationFormat>On-screen Show (16:9)</PresentationFormat>
  <Paragraphs>149</Paragraphs>
  <Slides>22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Fira Sans Condensed</vt:lpstr>
      <vt:lpstr>Cambria Math</vt:lpstr>
      <vt:lpstr>Arial</vt:lpstr>
      <vt:lpstr>Fira Sans Condensed ExtraBold</vt:lpstr>
      <vt:lpstr>David</vt:lpstr>
      <vt:lpstr>Times New Roman</vt:lpstr>
      <vt:lpstr>Clinical Case in Neurology by Slidesgo</vt:lpstr>
      <vt:lpstr>Worksheet</vt:lpstr>
      <vt:lpstr>PowerPoint Presentation</vt:lpstr>
      <vt:lpstr>תיאוריה</vt:lpstr>
      <vt:lpstr>תיאוריה</vt:lpstr>
      <vt:lpstr>הקשר בין הלמידה העמוקה למדעי המוח.</vt:lpstr>
      <vt:lpstr>ניסוי</vt:lpstr>
      <vt:lpstr>שאלת מחקר.</vt:lpstr>
      <vt:lpstr>PowerPoint Presentation</vt:lpstr>
      <vt:lpstr>PowerPoint Presentation</vt:lpstr>
      <vt:lpstr>מודל</vt:lpstr>
      <vt:lpstr>יכול ללמוד קורלציה בין המידע לעצמו ולפתרון</vt:lpstr>
      <vt:lpstr>PowerPoint Presentation</vt:lpstr>
      <vt:lpstr>PowerPoint Presentation</vt:lpstr>
      <vt:lpstr>PowerPoint Presentation</vt:lpstr>
      <vt:lpstr>תוצאות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מסקנות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חיזוי מדדים קוגניטיביים מתוך סריקות fMRI באמצעות רשתות טרנספורמר. </dc:title>
  <cp:lastModifiedBy>shachar shmueli</cp:lastModifiedBy>
  <cp:revision>61</cp:revision>
  <dcterms:modified xsi:type="dcterms:W3CDTF">2022-07-01T11:25:53Z</dcterms:modified>
</cp:coreProperties>
</file>